
<file path=[Content_Types].xml><?xml version="1.0" encoding="utf-8"?>
<Types xmlns="http://schemas.openxmlformats.org/package/2006/content-types">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2.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352" r:id="rId2"/>
    <p:sldId id="320" r:id="rId3"/>
    <p:sldId id="321" r:id="rId4"/>
    <p:sldId id="323" r:id="rId5"/>
    <p:sldId id="322" r:id="rId6"/>
    <p:sldId id="324" r:id="rId7"/>
    <p:sldId id="318" r:id="rId8"/>
    <p:sldId id="350" r:id="rId9"/>
    <p:sldId id="325" r:id="rId10"/>
    <p:sldId id="278" r:id="rId11"/>
    <p:sldId id="335" r:id="rId12"/>
    <p:sldId id="326" r:id="rId13"/>
    <p:sldId id="327" r:id="rId14"/>
    <p:sldId id="329" r:id="rId15"/>
    <p:sldId id="330" r:id="rId16"/>
    <p:sldId id="332" r:id="rId17"/>
    <p:sldId id="333" r:id="rId18"/>
    <p:sldId id="334" r:id="rId19"/>
    <p:sldId id="300" r:id="rId20"/>
    <p:sldId id="338" r:id="rId21"/>
    <p:sldId id="339" r:id="rId22"/>
    <p:sldId id="340" r:id="rId23"/>
    <p:sldId id="341" r:id="rId24"/>
    <p:sldId id="342" r:id="rId25"/>
    <p:sldId id="343" r:id="rId26"/>
    <p:sldId id="344" r:id="rId27"/>
    <p:sldId id="345" r:id="rId28"/>
    <p:sldId id="346" r:id="rId29"/>
    <p:sldId id="276" r:id="rId30"/>
    <p:sldId id="277" r:id="rId31"/>
    <p:sldId id="280" r:id="rId32"/>
    <p:sldId id="281" r:id="rId33"/>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1E82"/>
    <a:srgbClr val="272F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07" autoAdjust="0"/>
  </p:normalViewPr>
  <p:slideViewPr>
    <p:cSldViewPr snapToGrid="0">
      <p:cViewPr varScale="1">
        <p:scale>
          <a:sx n="69" d="100"/>
          <a:sy n="69" d="100"/>
        </p:scale>
        <p:origin x="3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c:style val="2"/>
  <c:chart>
    <c:autoTitleDeleted val="1"/>
    <c:plotArea>
      <c:layout/>
      <c:barChart>
        <c:barDir val="bar"/>
        <c:grouping val="clustered"/>
        <c:varyColors val="0"/>
        <c:ser>
          <c:idx val="0"/>
          <c:order val="0"/>
          <c:tx>
            <c:strRef>
              <c:f>Sheet1!$B$1</c:f>
              <c:strCache>
                <c:ptCount val="1"/>
                <c:pt idx="0">
                  <c:v>Studies</c:v>
                </c:pt>
              </c:strCache>
            </c:strRef>
          </c:tx>
          <c:spPr>
            <a:solidFill>
              <a:srgbClr val="272F3D"/>
            </a:solidFill>
            <a:ln>
              <a:noFill/>
            </a:ln>
          </c:spPr>
          <c:invertIfNegative val="0"/>
          <c:dPt>
            <c:idx val="7"/>
            <c:invertIfNegative val="1"/>
            <c:bubble3D val="0"/>
            <c:spPr>
              <a:solidFill>
                <a:srgbClr val="CE1E82"/>
              </a:solidFill>
            </c:spPr>
            <c:extLst>
              <c:ext xmlns:c16="http://schemas.microsoft.com/office/drawing/2014/chart" uri="{C3380CC4-5D6E-409C-BE32-E72D297353CC}">
                <c16:uniqueId val="{00000001-B901-4817-9DFE-18756314D0E1}"/>
              </c:ext>
            </c:extLst>
          </c:dPt>
          <c:dLbls>
            <c:numFmt formatCode="0" sourceLinked="0"/>
            <c:spPr>
              <a:noFill/>
              <a:ln>
                <a:noFill/>
              </a:ln>
              <a:effectLst/>
            </c:spPr>
            <c:txPr>
              <a:bodyPr/>
              <a:lstStyle/>
              <a:p>
                <a:pPr>
                  <a:defRPr sz="1100" b="1">
                    <a:solidFill>
                      <a:srgbClr val="272F3D"/>
                    </a:solidFill>
                  </a:defRPr>
                </a:pPr>
                <a:endParaRPr lang="el-G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Follow-on round</c:v>
                </c:pt>
                <c:pt idx="1">
                  <c:v>Contract terms / control rights</c:v>
                </c:pt>
                <c:pt idx="2">
                  <c:v>Valuation</c:v>
                </c:pt>
                <c:pt idx="3">
                  <c:v>Syndication / co-investors</c:v>
                </c:pt>
                <c:pt idx="4">
                  <c:v>Exit (IPO / M&amp;A)</c:v>
                </c:pt>
                <c:pt idx="5">
                  <c:v>Funding amount</c:v>
                </c:pt>
                <c:pt idx="6">
                  <c:v>Selection score / classification</c:v>
                </c:pt>
                <c:pt idx="7">
                  <c:v>Funded vs. not funded (binary)</c:v>
                </c:pt>
              </c:strCache>
            </c:strRef>
          </c:cat>
          <c:val>
            <c:numRef>
              <c:f>Sheet1!$B$2:$B$9</c:f>
              <c:numCache>
                <c:formatCode>General</c:formatCode>
                <c:ptCount val="8"/>
                <c:pt idx="0">
                  <c:v>5</c:v>
                </c:pt>
                <c:pt idx="1">
                  <c:v>5</c:v>
                </c:pt>
                <c:pt idx="2">
                  <c:v>6</c:v>
                </c:pt>
                <c:pt idx="3">
                  <c:v>7</c:v>
                </c:pt>
                <c:pt idx="4">
                  <c:v>9</c:v>
                </c:pt>
                <c:pt idx="5">
                  <c:v>12</c:v>
                </c:pt>
                <c:pt idx="6">
                  <c:v>22</c:v>
                </c:pt>
                <c:pt idx="7">
                  <c:v>38</c:v>
                </c:pt>
              </c:numCache>
            </c:numRef>
          </c:val>
          <c:extLst>
            <c:ext xmlns:c16="http://schemas.microsoft.com/office/drawing/2014/chart" uri="{C3380CC4-5D6E-409C-BE32-E72D297353CC}">
              <c16:uniqueId val="{00000002-B901-4817-9DFE-18756314D0E1}"/>
            </c:ext>
          </c:extLst>
        </c:ser>
        <c:dLbls>
          <c:showLegendKey val="0"/>
          <c:showVal val="0"/>
          <c:showCatName val="0"/>
          <c:showSerName val="0"/>
          <c:showPercent val="0"/>
          <c:showBubbleSize val="0"/>
        </c:dLbls>
        <c:gapWidth val="45"/>
        <c:axId val="-2068027336"/>
        <c:axId val="-2113994440"/>
      </c:barChart>
      <c:catAx>
        <c:axId val="-2068027336"/>
        <c:scaling>
          <c:orientation val="minMax"/>
        </c:scaling>
        <c:delete val="0"/>
        <c:axPos val="l"/>
        <c:numFmt formatCode="General" sourceLinked="0"/>
        <c:majorTickMark val="none"/>
        <c:minorTickMark val="none"/>
        <c:tickLblPos val="nextTo"/>
        <c:spPr>
          <a:ln>
            <a:solidFill>
              <a:srgbClr val="D5D8DE"/>
            </a:solidFill>
          </a:ln>
        </c:spPr>
        <c:txPr>
          <a:bodyPr/>
          <a:lstStyle/>
          <a:p>
            <a:pPr>
              <a:defRPr sz="1150">
                <a:solidFill>
                  <a:srgbClr val="1F2430"/>
                </a:solidFill>
              </a:defRPr>
            </a:pPr>
            <a:endParaRPr lang="el-GR"/>
          </a:p>
        </c:txPr>
        <c:crossAx val="-2113994440"/>
        <c:crosses val="autoZero"/>
        <c:auto val="1"/>
        <c:lblAlgn val="ctr"/>
        <c:lblOffset val="100"/>
        <c:noMultiLvlLbl val="0"/>
      </c:catAx>
      <c:valAx>
        <c:axId val="-2113994440"/>
        <c:scaling>
          <c:orientation val="minMax"/>
          <c:max val="43"/>
          <c:min val="0"/>
        </c:scaling>
        <c:delete val="1"/>
        <c:axPos val="b"/>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150">
          <a:solidFill>
            <a:srgbClr val="1F2430"/>
          </a:solidFill>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c:style val="2"/>
  <c:chart>
    <c:title>
      <c:overlay val="0"/>
    </c:title>
    <c:autoTitleDeleted val="0"/>
    <c:plotArea>
      <c:layout/>
      <c:barChart>
        <c:barDir val="bar"/>
        <c:grouping val="clustered"/>
        <c:varyColors val="1"/>
        <c:ser>
          <c:idx val="0"/>
          <c:order val="0"/>
          <c:tx>
            <c:strRef>
              <c:f>Sheet1!$B$1</c:f>
              <c:strCache>
                <c:ptCount val="1"/>
                <c:pt idx="0">
                  <c:v>Studies</c:v>
                </c:pt>
              </c:strCache>
            </c:strRef>
          </c:tx>
          <c:spPr>
            <a:solidFill>
              <a:srgbClr val="CD1681"/>
            </a:solidFill>
            <a:ln>
              <a:noFill/>
            </a:ln>
          </c:spPr>
          <c:invertIfNegative val="1"/>
          <c:dLbls>
            <c:spPr>
              <a:noFill/>
              <a:ln>
                <a:noFill/>
              </a:ln>
              <a:effectLst/>
            </c:spPr>
            <c:txPr>
              <a:bodyPr/>
              <a:lstStyle/>
              <a:p>
                <a:pPr>
                  <a:defRPr sz="2100" b="1">
                    <a:solidFill>
                      <a:srgbClr val="262F3D"/>
                    </a:solidFill>
                    <a:latin typeface="Calibri"/>
                  </a:defRPr>
                </a:pPr>
                <a:endParaRPr lang="el-G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Experience</c:v>
                </c:pt>
                <c:pt idx="1">
                  <c:v>Team composition</c:v>
                </c:pt>
                <c:pt idx="2">
                  <c:v>Social ties</c:v>
                </c:pt>
                <c:pt idx="3">
                  <c:v>Business model</c:v>
                </c:pt>
                <c:pt idx="4">
                  <c:v>Product uniqueness</c:v>
                </c:pt>
                <c:pt idx="5">
                  <c:v>Track record</c:v>
                </c:pt>
              </c:strCache>
            </c:strRef>
          </c:cat>
          <c:val>
            <c:numRef>
              <c:f>Sheet1!$B$2:$B$7</c:f>
              <c:numCache>
                <c:formatCode>General</c:formatCode>
                <c:ptCount val="6"/>
                <c:pt idx="0">
                  <c:v>34</c:v>
                </c:pt>
                <c:pt idx="1">
                  <c:v>31</c:v>
                </c:pt>
                <c:pt idx="2">
                  <c:v>30</c:v>
                </c:pt>
                <c:pt idx="3">
                  <c:v>26</c:v>
                </c:pt>
                <c:pt idx="4">
                  <c:v>25</c:v>
                </c:pt>
                <c:pt idx="5">
                  <c:v>24</c:v>
                </c:pt>
              </c:numCache>
            </c:numRef>
          </c:val>
          <c:extLst>
            <c:ext xmlns:c14="http://schemas.microsoft.com/office/drawing/2007/8/2/chart" uri="{6F2FDCE9-48DA-4B69-8628-5D25D57E5C99}">
              <c14:invertSolidFillFmt>
                <c14:spPr xmlns:c14="http://schemas.microsoft.com/office/drawing/2007/8/2/chart">
                  <a:solidFill>
                    <a:srgbClr val="FFFFFF"/>
                  </a:solidFill>
                  <a:ln>
                    <a:noFill/>
                  </a:ln>
                </c14:spPr>
              </c14:invertSolidFillFmt>
            </c:ext>
            <c:ext xmlns:c16="http://schemas.microsoft.com/office/drawing/2014/chart" uri="{C3380CC4-5D6E-409C-BE32-E72D297353CC}">
              <c16:uniqueId val="{00000000-AB74-477D-B5B0-E8D361F1E052}"/>
            </c:ext>
          </c:extLst>
        </c:ser>
        <c:dLbls>
          <c:dLblPos val="outEnd"/>
          <c:showLegendKey val="0"/>
          <c:showVal val="1"/>
          <c:showCatName val="0"/>
          <c:showSerName val="0"/>
          <c:showPercent val="0"/>
          <c:showBubbleSize val="0"/>
        </c:dLbls>
        <c:gapWidth val="65"/>
        <c:axId val="-2068027336"/>
        <c:axId val="-2113994440"/>
      </c:barChart>
      <c:catAx>
        <c:axId val="-2068027336"/>
        <c:scaling>
          <c:orientation val="maxMin"/>
        </c:scaling>
        <c:delete val="0"/>
        <c:axPos val="l"/>
        <c:numFmt formatCode="General" sourceLinked="0"/>
        <c:majorTickMark val="none"/>
        <c:minorTickMark val="none"/>
        <c:tickLblPos val="nextTo"/>
        <c:spPr>
          <a:ln>
            <a:noFill/>
          </a:ln>
        </c:spPr>
        <c:txPr>
          <a:bodyPr/>
          <a:lstStyle/>
          <a:p>
            <a:pPr>
              <a:defRPr sz="2100">
                <a:solidFill>
                  <a:srgbClr val="262F3D"/>
                </a:solidFill>
                <a:latin typeface="Calibri"/>
              </a:defRPr>
            </a:pPr>
            <a:endParaRPr lang="el-GR"/>
          </a:p>
        </c:txPr>
        <c:crossAx val="-2113994440"/>
        <c:crosses val="autoZero"/>
        <c:auto val="1"/>
        <c:lblAlgn val="ctr"/>
        <c:lblOffset val="100"/>
        <c:noMultiLvlLbl val="0"/>
      </c:catAx>
      <c:valAx>
        <c:axId val="-2113994440"/>
        <c:scaling>
          <c:orientation val="minMax"/>
          <c:max val="40"/>
          <c:min val="0"/>
        </c:scaling>
        <c:delete val="0"/>
        <c:axPos val="t"/>
        <c:majorGridlines>
          <c:spPr>
            <a:ln w="6350">
              <a:solidFill>
                <a:srgbClr val="DBDEE4"/>
              </a:solidFill>
            </a:ln>
          </c:spPr>
        </c:majorGridlines>
        <c:numFmt formatCode="General" sourceLinked="1"/>
        <c:majorTickMark val="none"/>
        <c:minorTickMark val="none"/>
        <c:tickLblPos val="nextTo"/>
        <c:spPr>
          <a:ln>
            <a:noFill/>
          </a:ln>
        </c:spPr>
        <c:txPr>
          <a:bodyPr/>
          <a:lstStyle/>
          <a:p>
            <a:pPr>
              <a:defRPr sz="1600">
                <a:solidFill>
                  <a:srgbClr val="596273"/>
                </a:solidFill>
              </a:defRPr>
            </a:pPr>
            <a:endParaRPr lang="el-GR"/>
          </a:p>
        </c:txPr>
        <c:crossAx val="-2068027336"/>
        <c:crosses val="autoZero"/>
        <c:crossBetween val="between"/>
        <c:majorUnit val="10"/>
      </c:valAx>
    </c:plotArea>
    <c:plotVisOnly val="1"/>
    <c:dispBlanksAs val="gap"/>
    <c:showDLblsOverMax val="1"/>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c:style val="2"/>
  <c:chart>
    <c:autoTitleDeleted val="1"/>
    <c:plotArea>
      <c:layout/>
      <c:barChart>
        <c:barDir val="bar"/>
        <c:grouping val="clustered"/>
        <c:varyColors val="0"/>
        <c:ser>
          <c:idx val="0"/>
          <c:order val="0"/>
          <c:tx>
            <c:strRef>
              <c:f>Sheet1!$B$1</c:f>
              <c:strCache>
                <c:ptCount val="1"/>
                <c:pt idx="0">
                  <c:v>Significance-tested only</c:v>
                </c:pt>
              </c:strCache>
            </c:strRef>
          </c:tx>
          <c:spPr>
            <a:solidFill>
              <a:srgbClr val="CE1E82"/>
            </a:solidFill>
            <a:ln>
              <a:noFill/>
            </a:ln>
          </c:spPr>
          <c:invertIfNegative val="0"/>
          <c:dLbls>
            <c:numFmt formatCode="0" sourceLinked="0"/>
            <c:spPr>
              <a:noFill/>
              <a:ln>
                <a:noFill/>
              </a:ln>
              <a:effectLst/>
            </c:spPr>
            <c:txPr>
              <a:bodyPr/>
              <a:lstStyle/>
              <a:p>
                <a:pPr>
                  <a:defRPr sz="900" b="1">
                    <a:solidFill>
                      <a:srgbClr val="CE1E82"/>
                    </a:solidFill>
                  </a:defRPr>
                </a:pPr>
                <a:endParaRPr lang="el-G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21"/>
                <c:pt idx="0">
                  <c:v>Product readiness / stage</c:v>
                </c:pt>
                <c:pt idx="1">
                  <c:v>Business plan quality</c:v>
                </c:pt>
                <c:pt idx="2">
                  <c:v>Founder/team education</c:v>
                </c:pt>
                <c:pt idx="3">
                  <c:v>Due-diligence intensity</c:v>
                </c:pt>
                <c:pt idx="4">
                  <c:v>Exit potential / liquidity</c:v>
                </c:pt>
                <c:pt idx="5">
                  <c:v>Competition intensity</c:v>
                </c:pt>
                <c:pt idx="6">
                  <c:v>Expected return / ROI</c:v>
                </c:pt>
                <c:pt idx="7">
                  <c:v>Investment terms/valuation</c:v>
                </c:pt>
                <c:pt idx="8">
                  <c:v>Stage of development / age</c:v>
                </c:pt>
                <c:pt idx="9">
                  <c:v>Sector attractiveness</c:v>
                </c:pt>
                <c:pt idx="10">
                  <c:v>Decision aids / scoring models</c:v>
                </c:pt>
                <c:pt idx="11">
                  <c:v>IP / patents</c:v>
                </c:pt>
                <c:pt idx="12">
                  <c:v>Market size / growth</c:v>
                </c:pt>
                <c:pt idx="13">
                  <c:v>Personality &amp; passion</c:v>
                </c:pt>
                <c:pt idx="14">
                  <c:v>Geographic location</c:v>
                </c:pt>
                <c:pt idx="15">
                  <c:v>Performance / track record</c:v>
                </c:pt>
                <c:pt idx="16">
                  <c:v>Product/tech uniqueness</c:v>
                </c:pt>
                <c:pt idx="17">
                  <c:v>Business model &amp; strategy</c:v>
                </c:pt>
                <c:pt idx="18">
                  <c:v>Social network / ties</c:v>
                </c:pt>
                <c:pt idx="19">
                  <c:v>Team composition &amp; balance</c:v>
                </c:pt>
                <c:pt idx="20">
                  <c:v>Founder/team experience</c:v>
                </c:pt>
              </c:strCache>
            </c:strRef>
          </c:cat>
          <c:val>
            <c:numRef>
              <c:f>Sheet1!$B$2:$B$22</c:f>
              <c:numCache>
                <c:formatCode>General</c:formatCode>
                <c:ptCount val="21"/>
                <c:pt idx="0">
                  <c:v>2</c:v>
                </c:pt>
                <c:pt idx="1">
                  <c:v>4</c:v>
                </c:pt>
                <c:pt idx="2">
                  <c:v>7</c:v>
                </c:pt>
                <c:pt idx="3">
                  <c:v>3</c:v>
                </c:pt>
                <c:pt idx="4">
                  <c:v>4</c:v>
                </c:pt>
                <c:pt idx="5">
                  <c:v>3</c:v>
                </c:pt>
                <c:pt idx="6">
                  <c:v>3</c:v>
                </c:pt>
                <c:pt idx="7">
                  <c:v>10</c:v>
                </c:pt>
                <c:pt idx="8">
                  <c:v>12</c:v>
                </c:pt>
                <c:pt idx="9">
                  <c:v>8</c:v>
                </c:pt>
                <c:pt idx="10">
                  <c:v>9</c:v>
                </c:pt>
                <c:pt idx="11">
                  <c:v>12</c:v>
                </c:pt>
                <c:pt idx="12">
                  <c:v>5</c:v>
                </c:pt>
                <c:pt idx="13">
                  <c:v>10</c:v>
                </c:pt>
                <c:pt idx="14">
                  <c:v>14</c:v>
                </c:pt>
                <c:pt idx="15">
                  <c:v>8</c:v>
                </c:pt>
                <c:pt idx="16">
                  <c:v>8</c:v>
                </c:pt>
                <c:pt idx="17">
                  <c:v>10</c:v>
                </c:pt>
                <c:pt idx="18">
                  <c:v>19</c:v>
                </c:pt>
                <c:pt idx="19">
                  <c:v>10</c:v>
                </c:pt>
                <c:pt idx="20">
                  <c:v>18</c:v>
                </c:pt>
              </c:numCache>
            </c:numRef>
          </c:val>
          <c:extLst>
            <c:ext xmlns:c16="http://schemas.microsoft.com/office/drawing/2014/chart" uri="{C3380CC4-5D6E-409C-BE32-E72D297353CC}">
              <c16:uniqueId val="{00000000-7C64-4EA3-9773-E2E48908AFFA}"/>
            </c:ext>
          </c:extLst>
        </c:ser>
        <c:ser>
          <c:idx val="1"/>
          <c:order val="1"/>
          <c:tx>
            <c:strRef>
              <c:f>Sheet1!$C$1</c:f>
              <c:strCache>
                <c:ptCount val="1"/>
                <c:pt idx="0">
                  <c:v>All evidence types</c:v>
                </c:pt>
              </c:strCache>
            </c:strRef>
          </c:tx>
          <c:spPr>
            <a:solidFill>
              <a:srgbClr val="272F3D"/>
            </a:solidFill>
            <a:ln>
              <a:noFill/>
            </a:ln>
          </c:spPr>
          <c:invertIfNegative val="0"/>
          <c:dLbls>
            <c:numFmt formatCode="0" sourceLinked="0"/>
            <c:spPr>
              <a:noFill/>
              <a:ln>
                <a:noFill/>
              </a:ln>
              <a:effectLst/>
            </c:spPr>
            <c:txPr>
              <a:bodyPr/>
              <a:lstStyle/>
              <a:p>
                <a:pPr>
                  <a:defRPr sz="900" b="1">
                    <a:solidFill>
                      <a:srgbClr val="272F3D"/>
                    </a:solidFill>
                  </a:defRPr>
                </a:pPr>
                <a:endParaRPr lang="el-GR"/>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Sheet1!$A$2:$A$22</c:f>
              <c:strCache>
                <c:ptCount val="21"/>
                <c:pt idx="0">
                  <c:v>Product readiness / stage</c:v>
                </c:pt>
                <c:pt idx="1">
                  <c:v>Business plan quality</c:v>
                </c:pt>
                <c:pt idx="2">
                  <c:v>Founder/team education</c:v>
                </c:pt>
                <c:pt idx="3">
                  <c:v>Due-diligence intensity</c:v>
                </c:pt>
                <c:pt idx="4">
                  <c:v>Exit potential / liquidity</c:v>
                </c:pt>
                <c:pt idx="5">
                  <c:v>Competition intensity</c:v>
                </c:pt>
                <c:pt idx="6">
                  <c:v>Expected return / ROI</c:v>
                </c:pt>
                <c:pt idx="7">
                  <c:v>Investment terms/valuation</c:v>
                </c:pt>
                <c:pt idx="8">
                  <c:v>Stage of development / age</c:v>
                </c:pt>
                <c:pt idx="9">
                  <c:v>Sector attractiveness</c:v>
                </c:pt>
                <c:pt idx="10">
                  <c:v>Decision aids / scoring models</c:v>
                </c:pt>
                <c:pt idx="11">
                  <c:v>IP / patents</c:v>
                </c:pt>
                <c:pt idx="12">
                  <c:v>Market size / growth</c:v>
                </c:pt>
                <c:pt idx="13">
                  <c:v>Personality &amp; passion</c:v>
                </c:pt>
                <c:pt idx="14">
                  <c:v>Geographic location</c:v>
                </c:pt>
                <c:pt idx="15">
                  <c:v>Performance / track record</c:v>
                </c:pt>
                <c:pt idx="16">
                  <c:v>Product/tech uniqueness</c:v>
                </c:pt>
                <c:pt idx="17">
                  <c:v>Business model &amp; strategy</c:v>
                </c:pt>
                <c:pt idx="18">
                  <c:v>Social network / ties</c:v>
                </c:pt>
                <c:pt idx="19">
                  <c:v>Team composition &amp; balance</c:v>
                </c:pt>
                <c:pt idx="20">
                  <c:v>Founder/team experience</c:v>
                </c:pt>
              </c:strCache>
            </c:strRef>
          </c:cat>
          <c:val>
            <c:numRef>
              <c:f>Sheet1!$C$2:$C$22</c:f>
              <c:numCache>
                <c:formatCode>General</c:formatCode>
                <c:ptCount val="21"/>
                <c:pt idx="0">
                  <c:v>8</c:v>
                </c:pt>
                <c:pt idx="1">
                  <c:v>8</c:v>
                </c:pt>
                <c:pt idx="2">
                  <c:v>11</c:v>
                </c:pt>
                <c:pt idx="3">
                  <c:v>12</c:v>
                </c:pt>
                <c:pt idx="4">
                  <c:v>12</c:v>
                </c:pt>
                <c:pt idx="5">
                  <c:v>15</c:v>
                </c:pt>
                <c:pt idx="6">
                  <c:v>15</c:v>
                </c:pt>
                <c:pt idx="7">
                  <c:v>18</c:v>
                </c:pt>
                <c:pt idx="8">
                  <c:v>19</c:v>
                </c:pt>
                <c:pt idx="9">
                  <c:v>21</c:v>
                </c:pt>
                <c:pt idx="10">
                  <c:v>22</c:v>
                </c:pt>
                <c:pt idx="11">
                  <c:v>22</c:v>
                </c:pt>
                <c:pt idx="12">
                  <c:v>23</c:v>
                </c:pt>
                <c:pt idx="13">
                  <c:v>23</c:v>
                </c:pt>
                <c:pt idx="14">
                  <c:v>23</c:v>
                </c:pt>
                <c:pt idx="15">
                  <c:v>24</c:v>
                </c:pt>
                <c:pt idx="16">
                  <c:v>25</c:v>
                </c:pt>
                <c:pt idx="17">
                  <c:v>26</c:v>
                </c:pt>
                <c:pt idx="18">
                  <c:v>30</c:v>
                </c:pt>
                <c:pt idx="19">
                  <c:v>31</c:v>
                </c:pt>
                <c:pt idx="20">
                  <c:v>34</c:v>
                </c:pt>
              </c:numCache>
            </c:numRef>
          </c:val>
          <c:extLst>
            <c:ext xmlns:c16="http://schemas.microsoft.com/office/drawing/2014/chart" uri="{C3380CC4-5D6E-409C-BE32-E72D297353CC}">
              <c16:uniqueId val="{00000001-7C64-4EA3-9773-E2E48908AFFA}"/>
            </c:ext>
          </c:extLst>
        </c:ser>
        <c:dLbls>
          <c:showLegendKey val="0"/>
          <c:showVal val="0"/>
          <c:showCatName val="0"/>
          <c:showSerName val="0"/>
          <c:showPercent val="0"/>
          <c:showBubbleSize val="0"/>
        </c:dLbls>
        <c:gapWidth val="38"/>
        <c:overlap val="-5"/>
        <c:axId val="-2068027336"/>
        <c:axId val="-2113994440"/>
      </c:barChart>
      <c:catAx>
        <c:axId val="-2068027336"/>
        <c:scaling>
          <c:orientation val="minMax"/>
        </c:scaling>
        <c:delete val="0"/>
        <c:axPos val="l"/>
        <c:numFmt formatCode="General" sourceLinked="0"/>
        <c:majorTickMark val="none"/>
        <c:minorTickMark val="none"/>
        <c:tickLblPos val="nextTo"/>
        <c:spPr>
          <a:ln>
            <a:solidFill>
              <a:srgbClr val="D5D8DE"/>
            </a:solidFill>
          </a:ln>
        </c:spPr>
        <c:txPr>
          <a:bodyPr/>
          <a:lstStyle/>
          <a:p>
            <a:pPr>
              <a:defRPr sz="1050">
                <a:solidFill>
                  <a:srgbClr val="1F2430"/>
                </a:solidFill>
              </a:defRPr>
            </a:pPr>
            <a:endParaRPr lang="el-GR"/>
          </a:p>
        </c:txPr>
        <c:crossAx val="-2113994440"/>
        <c:crosses val="autoZero"/>
        <c:auto val="1"/>
        <c:lblAlgn val="ctr"/>
        <c:lblOffset val="100"/>
        <c:noMultiLvlLbl val="0"/>
      </c:catAx>
      <c:valAx>
        <c:axId val="-2113994440"/>
        <c:scaling>
          <c:orientation val="minMax"/>
          <c:max val="38"/>
          <c:min val="0"/>
        </c:scaling>
        <c:delete val="1"/>
        <c:axPos val="b"/>
        <c:numFmt formatCode="General" sourceLinked="1"/>
        <c:majorTickMark val="out"/>
        <c:minorTickMark val="none"/>
        <c:tickLblPos val="nextTo"/>
        <c:crossAx val="-2068027336"/>
        <c:crosses val="autoZero"/>
        <c:crossBetween val="between"/>
      </c:valAx>
    </c:plotArea>
    <c:legend>
      <c:legendPos val="t"/>
      <c:overlay val="0"/>
      <c:txPr>
        <a:bodyPr/>
        <a:lstStyle/>
        <a:p>
          <a:pPr>
            <a:defRPr sz="1200">
              <a:solidFill>
                <a:srgbClr val="1F2430"/>
              </a:solidFill>
            </a:defRPr>
          </a:pPr>
          <a:endParaRPr lang="el-GR"/>
        </a:p>
      </c:txPr>
    </c:legend>
    <c:plotVisOnly val="1"/>
    <c:dispBlanksAs val="gap"/>
    <c:showDLblsOverMax val="1"/>
  </c:chart>
  <c:txPr>
    <a:bodyPr/>
    <a:lstStyle/>
    <a:p>
      <a:pPr>
        <a:defRPr sz="1050">
          <a:solidFill>
            <a:srgbClr val="1F2430"/>
          </a:solidFill>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E06895-E411-444E-92F0-E1F43C5B9AD4}" type="datetimeFigureOut">
              <a:rPr lang="el-GR" smtClean="0"/>
              <a:pPr/>
              <a:t>25/9/2026</a:t>
            </a:fld>
            <a:endParaRPr lang="el-G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66B0DF-8290-49D6-AD4A-66FEFED85A5C}" type="slidenum">
              <a:rPr lang="el-GR" smtClean="0"/>
              <a:pPr/>
              <a:t>‹#›</a:t>
            </a:fld>
            <a:endParaRPr lang="el-GR" dirty="0"/>
          </a:p>
        </p:txBody>
      </p:sp>
    </p:spTree>
    <p:extLst>
      <p:ext uri="{BB962C8B-B14F-4D97-AF65-F5344CB8AC3E}">
        <p14:creationId xmlns:p14="http://schemas.microsoft.com/office/powerpoint/2010/main" val="3702881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[0:20 | total 0:20]</a:t>
            </a:r>
          </a:p>
          <a:p>
            <a:r>
              <a:t>Good morning. Our paper asks a simple question with a surprisingly fragmented answer: how do venture capitalists select the start-ups they finance? We answer it with a systematic review and meta-analysis of five decades of empirical research. The work is part of the DESUS project at the Hellenic Open University.</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[1:10 | total 1:30]</a:t>
            </a:r>
          </a:p>
          <a:p>
            <a:r>
              <a:t>Venture capitalists screen thousands of proposals but fund very few, and the criteria they apply shape which technologies, teams and business models reach the market. Five decades of research, from 1984 to 2025, have studied these criteria, but the evidence is dispersed across disciplines, methods and outcome definitions.</a:t>
            </a:r>
          </a:p>
          <a:p>
            <a:r>
              <a:t>The fragmentation is methodological, not only bibliographic. One stream asks investors what matters, through ratings, rankings and multi-criteria weighting: this is stated importance. Another tests what statistically predicts investors' choices, in field data or in conjoint experiments: this is revealed importance.</a:t>
            </a:r>
          </a:p>
          <a:p>
            <a:r>
              <a:t>The two need not agree. Zacharakis and Meyer showed long ago that VCs are poor introspectors about their own decision policies. If both kinds of evidence are pooled indiscriminately, criteria that are much discussed but weakly predictive look stronger than they are. Narrative reviews cannot fix this, and simple vote counting reproduces it. A quantitative synthesis has to keep the two evidence bases apart.</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[0:50 | total 2:20]</a:t>
            </a:r>
          </a:p>
          <a:p>
            <a:r>
              <a:t>The paper is organized around two research questions. RQ1: which firm-specific characteristics do VCs consistently use when evaluating start-ups, and which of them does the cumulative evidence actually support? RQ2: which gaps remain, and how can the decision process be improved?</a:t>
            </a:r>
          </a:p>
          <a:p>
            <a:r>
              <a:t>Three contributions. First, a taxonomy of 29 evaluation criteria in eight clusters, derived inductively from several hundred raw criterion labels. Second, a quantification of the cumulative evidence behind every criterion: a weight analysis over two nested evidence bases, and a random-effects meta-analysis of 86 effect sizes from 27 studies. Combining the two identifies an exploratory core of seven criteria. Third, a research agenda.</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[0:45 | total 4:05]</a:t>
            </a:r>
          </a:p>
          <a:p>
            <a:r>
              <a:t>The review follows a transparent protocol. We searched Scopus and Google Scholar in two rounds; the second round added terms that emerged from the first, such as signaling, AHP, random forest and ESG investing. We included peer-reviewed articles and proceedings from 1984 to mid-2025 that relate at least one criterion to a VC investment decision, and excluded reviews, practitioner sources and non-VC financing outcomes. Two reviewers screened titles, abstracts and full texts independently. The final corpus is 69 studies, from outlets such as the Journal of Business Venturing, Management Science, the Journal of Finance and the Review of Financial Studies.</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[1:00 | total 3:20]</a:t>
            </a:r>
          </a:p>
          <a:p>
            <a:r>
              <a:t>First, what is being decided. VC decision making is a staged process. Screening is a rapid filter: Hall and Hofer report a median screening time under six minutes. Evaluation and due diligence is where most of the analysis happens: Gompers and co-authors report about 118 hours of due diligence per deal. Deal structuring then negotiates valuation, control rights and the other contract terms.</a:t>
            </a:r>
          </a:p>
          <a:p>
            <a:r>
              <a:t>The primary studies measure "the decision" in eight different ways. Most use the binary funded-versus-not outcome, 38 studies; 22 use an investment selection score or classification; others use the amount invested, exit, syndication, valuation, contract terms or follow-on rounds. We treat these as alternative proxies for one construct, the VC investment decision: a criterion counts as examined whenever a study relates it to any of them.</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[1:00 | total 5:05]</a:t>
            </a:r>
          </a:p>
          <a:p>
            <a:r>
              <a:t>From the 69 studies we extracted every criterion verbatim: several hundred raw labels such as "industry experience", "serial founder" or "managerial experience". Constant-comparison coding merged synonyms into single constructs; those examples all became "founder/team experience".</a:t>
            </a:r>
          </a:p>
          <a:p>
            <a:r>
              <a:t>The result is 29 mutually exclusive criteria in eight clusters: human capital; market and competition; technology and product; financial and investment factors; internal organization; relational and social capital; the macro and institutional environment; and emerging, cross-cutting factors such as decision aids.</a:t>
            </a:r>
          </a:p>
          <a:p>
            <a:r>
              <a:t>Six criteria, marked with an asterisk, come from the recent literature: sector validation, capital efficiency, strategic partnerships, regulatory environment, legal and advisory support, and social impact. The taxonomy was fixed before any counting or pooling, so building it and testing it are separate steps.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What has the literature examined most?</a:t>
            </a:r>
          </a:p>
          <a:p>
            <a:r>
              <a:t>TARGET: 1:00 | ELAPSED: 4:45–5:45 | 17:00 total, excluding Q&amp;A</a:t>
            </a:r>
          </a:p>
          <a:p>
            <a:endParaRPr/>
          </a:p>
          <a:p>
            <a:r>
              <a:t>Before considering effects, it helps to see where researchers have concentrated their attention. Founder or team experience appears in 34 of the 69 studies. Team composition follows with 31, social ties with 30, the business model with 26, product uniqueness with 25 and track record with 24. The prominence of the team is clear at this descriptive level, but the chart does not tell us which factor has the largest effect or the strongest causal relevance. It counts whether a study examined the criterion. A frequently studied variable may have mixed findings, and a less frequently studied variable may have promising but thin evidence. This is why frequency is only the first layer of the synthesis. We next ask how consistently a criterion receives support and whether convertible effect sizes produce a positive pooled association.</a:t>
            </a:r>
          </a:p>
          <a:p>
            <a:endParaRPr/>
          </a:p>
          <a:p>
            <a:r>
              <a:t>DELIVERY CUE: Point to the three leading criteria, then distinguish attention from support.</a:t>
            </a:r>
          </a:p>
          <a:p>
            <a:r>
              <a:t>SOURCE: Table 3; first six rows, counts 34, 31, 30, 26, 25, 24.</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[1:15 | total 6:20]</a:t>
            </a:r>
          </a:p>
          <a:p>
            <a:r>
              <a:t>We quantify the evidence with two complementary lenses. The first is a weight analysis in the tradition of Jeyaraj and colleagues. Every examined criterion-decision relationship is coded plus one, minus one or zero; the weight is the share of positive findings. A criterion examined at least five times with a weight of at least 0.80 is a "best predictor". Crucially, we compute this twice: over the full corpus, where every evidence type votes, and over the inferential-only subset, where only significance-tested designs count.</a:t>
            </a:r>
          </a:p>
          <a:p>
            <a:r>
              <a:t>The second lens is a random-effects meta-analysis. We convert 86 criterion-level effect sizes from 27 studies to correlations, move to Fisher's z with effective sample sizes that count independent units, and pool with DerSimonian-Laird. Stated-importance scores, MCDM weights and machine-learning feature importances are not correlations with a funding outcome, so they are not pooled.</a:t>
            </a:r>
          </a:p>
          <a:p>
            <a:r>
              <a:t>A criterion is retained only if it passes both lenses: a best predictor on inferential evidence, and a significant positive pooled effect.</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The five conversion routes and how many of the 86 effect sizes each produced. Statistics that are not associations with a funding outcome were never converted; that rule, imposed after the reviews, is what removed the Tyebjee and Bruno betas and the Zacharakis and Meyer policy weights.</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(Table 4). Weight analysis for all 29 criteria: times examined, weight (positive findings / times examined) and classification, over the full corpus and over the significance-tested subset. Core criteria are highlighted.</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[1:00 | total 7:20]</a:t>
            </a:r>
          </a:p>
          <a:p>
            <a:r>
              <a:t>Start with what the literature examines. Founder and team experience is the most examined criterion, in 34 of the 69 studies, followed by team composition and social ties. The magenta bars show how many of those examinations are significance-tested. For several prominent criteria the gap is large: market size is examined 23 times but tested inferentially only five times; competition intensity and expected return fifteen times each, but tested only three times.</a:t>
            </a:r>
          </a:p>
          <a:p>
            <a:r>
              <a:t>The consequence for vote counting is striking. When every evidence type votes, 24 of the 29 criteria qualify as best predictors. When only significance-tested evidence counts, 14 do. Ten criteria, including competition intensity, expected return, exit potential, business plan quality and due diligence, owe their "best" status mainly to stated-importance, multi-criteria or feature-importance evidence.</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[1:40 | total 9:00]</a:t>
            </a:r>
          </a:p>
          <a:p>
            <a:r>
              <a:t>This is the core result: the random-effects pooled correlation of each criterion with the investment decision, with 95% confidence intervals. Of the 28 venture-level criteria, 18 can be pooled across two or more studies. Heterogeneity is high, with I-squared between 62 and 99 percent in 15 of the 18 pools, so random effects is the right reading.</a:t>
            </a:r>
          </a:p>
          <a:p>
            <a:r>
              <a:t>Eight pools are significant and positive. Seven of them also pass the vote-count filter and form the retained core, highlighted in magenta: product uniqueness, with the largest effect at 0.35; team composition, 0.21; intellectual property, 0.18; founder experience and business model, 0.17 each; social ties, 0.16; and founder education, 0.10.</a:t>
            </a:r>
          </a:p>
          <a:p>
            <a:r>
              <a:t>Strategic partnerships is also significant, at 0.18, but it has only three inferential examinations, so it is promising rather than core. Three criteria are marginal: market size, geographic location and business plan quality, all with p below 0.08 but only two or three studies each. The seven in grey are not significant once heterogeneity is modelled, including founder passion, with an interval from minus 0.46 to 0.69.</a:t>
            </a:r>
          </a:p>
          <a:p>
            <a:r>
              <a:t>Note the magnitudes: moderate correlations, between 0.10 and 0.35.</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[1:00 | total 11:20]</a:t>
            </a:r>
          </a:p>
          <a:p>
            <a:r>
              <a:t>Putting the filters together gives a funnel: 29 criteria in the taxonomy; 24 best predictors when every evidence type votes; 14 when only significance-tested evidence counts; and 7 that also show a significant positive pooled effect.</a:t>
            </a:r>
          </a:p>
          <a:p>
            <a:r>
              <a:t>How robust is this core? It is unchanged when we drop the dyadic matching designs or the macro-level panels. Under fixed-effect weighting, three more criteria would qualify, market size, investment terms and geographic location, because fixed-effect intervals ignore the between-study variance that dominates these pools. Without the conjoint experiments, founder education and product uniqueness fall just short, at p of 0.077 and 0.082, leaving five. We therefore report the core as an exploratory classification together with its sensitivity, not as a validated list.</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[1:05 | total 12:25]</a:t>
            </a:r>
          </a:p>
          <a:p>
            <a:r>
              <a:t>This slide maps the whole framework back onto the taxonomy. The seven core criteria, in magenta, sit in four clusters: three in human capital, two in technology and product, the business model, and social ties.</a:t>
            </a:r>
          </a:p>
          <a:p>
            <a:r>
              <a:t>Four criteria are promising: strategic partnerships, governance, social impact and sector validation. They are significant, but on fewer than five inferential examinations, and the last three rest on a single estimate. Market size, business plan quality and geographic location are marginal. Seven pooled criteria are not significant; most have positive point estimates, so we keep them as candidates to monitor, and gender and diversity as a fairness indicator.</a:t>
            </a:r>
          </a:p>
          <a:p>
            <a:r>
              <a:t>Seven criteria have a single null estimate or none at all: most of the financial cluster falls here, together with competition intensity and due diligence. Decision aids are a process-level descriptor: their evidence measures prediction performance, so they are not pooled.</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[0:55 | total 14:30]</a:t>
            </a:r>
          </a:p>
          <a:p>
            <a:r>
              <a:t>This leads to the second research question and a four-part agenda. First, multi-stage dynamics: most studies observe one decision point, so we know little about how new information reshapes evaluations from screening to structuring; longitudinal designs that follow deals through the funnel are the natural next step. Second, soft criteria: passion, cohesion and leadership are much cited but hard to measure; randomized vignettes and natural-language measures of communication style are promising routes. Third, investor heterogeneity and bias: preferences differ across firms, cultures and experience, and documented gender and ethnic biases show that the weighting is not always benign. Fourth, and most consequential, the combination of human and machine judgment: explainable, cost-sensitive and hybrid systems with transparent criterion weights.</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[0:55 | total 15:25]</a:t>
            </a:r>
          </a:p>
          <a:p>
            <a:r>
              <a:t>The implications differ by audience. Entrepreneurs can treat the core as a signal portfolio: an experienced, educated and complete team, a unique product with protectable IP, a coherent business model, and a warm referral path, while a polished business plan carries less weight than founders often assume.</a:t>
            </a:r>
          </a:p>
          <a:p>
            <a:r>
              <a:t>For investors, structured and bias-aware screening is a procedural lever worth testing, and a natural checkpoint against homophily and gender- or ethnicity-linked bias. For policymakers, bias that operates through perception rather than quality misallocates capital; transparent evaluation infrastructure and referral-generating institutions such as accelerators are a direct response. And for designers of decision-support systems, the synthesis gives a provisional specification: cover all eight clusters, prioritize the core seven, monitor fairness, and make explainability a first-class output.</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[0:45 | total 16:10]</a:t>
            </a:r>
          </a:p>
          <a:p>
            <a:r>
              <a:t>To conclude: how do VCs select start-ups to finance? Along eight recurring clusters of criteria, with an exploratory core of seven: the founding team's experience, education and composition; the uniqueness and protectability of the product; a coherent business model; and the social ties through which deals travel. Market size and competition, although among the most examined criteria, rest on too few convertible estimates to be retained. Separating stated from revealed importance changes the picture, and the discipline of the evaluation process itself matters. Structured, bias-aware and explainable decision support is exactly what we are building in the DESUS project.</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[0:10 | total 16:20]</a:t>
            </a:r>
          </a:p>
          <a:p>
            <a:r>
              <a:t>Thank you. I look forward to your questions and comments.</a:t>
            </a:r>
          </a:p>
          <a:p>
            <a:endParaRPr/>
          </a:p>
          <a:p>
            <a:r>
              <a:t>Q&amp;A preparation (not part of the timed talk):</a:t>
            </a:r>
          </a:p>
          <a:p>
            <a:r>
              <a:t>- Why only 27 of 69 studies in the meta-analysis? Only statistics convertible to a correlation with a funding outcome can be pooled. Stated-importance scores, MCDM weights, ML feature importances, discriminant-function coefficients and policy-capturing cue weights are excluded, and interaction terms are not pooled as main effects.</a:t>
            </a:r>
          </a:p>
          <a:p>
            <a:r>
              <a:t>- Why random effects? Between-study heterogeneity reaches I-squared of 99%; fixed-effect intervals ignore it (backup slide 19).</a:t>
            </a:r>
          </a:p>
          <a:p>
            <a:r>
              <a:t>- Why are decision aids not in the core? Their evidence is prediction performance (AUC, precision, recall), which measures how well a model separates classes, not the association of a venture attribute with the decision; metrics and validation designs also differ across studies.</a:t>
            </a:r>
          </a:p>
          <a:p>
            <a:r>
              <a:t>- Is the core robust? Unchanged without dyadic designs or macro panels; +3 under fixed effects; 5 remain without conjoint experiments (slide 11).</a:t>
            </a:r>
          </a:p>
          <a:p>
            <a:r>
              <a:t>- Search scope? Scopus and Google Scholar in two keyword rounds; reference lists of key articles checked informally, without systematic snowballing.</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1–8</a:t>
            </a:r>
          </a:p>
          <a:p>
            <a:r>
              <a:t>ANNEX — use for questions; excluded from the 17-minute main talk.</a:t>
            </a:r>
          </a:p>
          <a:p>
            <a:endParaRPr/>
          </a:p>
          <a:p>
            <a:r>
              <a:t>01. Alexy, O. T., Block, J. H., Sandner, P., &amp; Ter Wal, A. L. (2012). Social capital of venture capitalists and start-up funding. Small Business Economics, 39(4), 835–851. https://doi.org/10.1007/s11187-011-9337-4</a:t>
            </a:r>
          </a:p>
          <a:p>
            <a:r>
              <a:t>Evidence type in the coding sheet: Statistical. Table 5: YES; 3 effect(s). Criteria: Intellectual property / patents; Social network / ties; Stage of development / age</a:t>
            </a:r>
          </a:p>
          <a:p>
            <a:r>
              <a:t>Coding-sheet alias: Alexy (2012).</a:t>
            </a:r>
          </a:p>
          <a:p>
            <a:endParaRPr/>
          </a:p>
          <a:p>
            <a:r>
              <a:t>02. Andreoli, J. J., &amp; ten Rouwelaar, J. A. (2024). Venture capital investment selection: An exploratory assessment of the role of entrepreneur personality traits. Venture Capital, 26(2), 163–189. https://doi.org/10.1080/13691066.2023.2234085</a:t>
            </a:r>
          </a:p>
          <a:p>
            <a:r>
              <a:t>Evidence type in the coding sheet: Statistical. Table 5: YES; 2 effect(s). Criteria: Founder/team education; Founder/team experience</a:t>
            </a:r>
          </a:p>
          <a:p>
            <a:endParaRPr/>
          </a:p>
          <a:p>
            <a:r>
              <a:t>03. Arroyo, J., Corea, F., Jimenez-Diaz, G., &amp; Recio-Garcia, J. A. (2019). Assessment of machine learning performance for decision support in venture capital investments. IEEE Access, 7, 124233–124243. https://doi.org/10.1109/ACCESS.2019.2938659</a:t>
            </a:r>
          </a:p>
          <a:p>
            <a:r>
              <a:t>Evidence type in the coding sheet: ML (stat only for Decision aids). Table 5: NO criterion effect in Table 5.</a:t>
            </a:r>
          </a:p>
          <a:p>
            <a:endParaRPr/>
          </a:p>
          <a:p>
            <a:r>
              <a:t>04. Baeyens, K., Vanacker, T., &amp; Manigart, S. (2006). Venture capitalists’ selection process: The case of biotechnology proposals. International Journal of Technology Management, 34(1–2), 28–46. https://doi.org/10.1504/ijtm.2006.009446</a:t>
            </a:r>
          </a:p>
          <a:p>
            <a:r>
              <a:t>Evidence type in the coding sheet: Qualitative. Table 5: NO criterion effect in Table 5.</a:t>
            </a:r>
          </a:p>
          <a:p>
            <a:endParaRPr/>
          </a:p>
          <a:p>
            <a:r>
              <a:t>05. Bai, S., &amp; Zhao, Y. (2021). Startup investment decision support: Application of venture capital scorecards using machine learning approaches. Systems, 9(3), 55. https://doi.org/10.3390/systems9030055</a:t>
            </a:r>
          </a:p>
          <a:p>
            <a:r>
              <a:t>Evidence type in the coding sheet: ML (stat only for Decision aids). Table 5: NO criterion effect in Table 5.</a:t>
            </a:r>
          </a:p>
          <a:p>
            <a:endParaRPr/>
          </a:p>
          <a:p>
            <a:r>
              <a:t>06. Batjargal, B., &amp; Liu, M. N. (2004). Entrepreneurs’ access to private equity in China: The role of social capital. Organization Science, 15(2), 159–172. https://doi.org/10.1287/orsc.1030.0044</a:t>
            </a:r>
          </a:p>
          <a:p>
            <a:r>
              <a:t>Evidence type in the coding sheet: Statistical. Table 5: YES; 8 effect(s). Criteria: Business plan quality; Geographic location; Industry/sector attractiveness; Market size / growth; Product/technology uniqueness; Social network / ties; Stage of development / age; Team composition &amp; balance</a:t>
            </a:r>
          </a:p>
          <a:p>
            <a:r>
              <a:t>Coding-sheet alias: Batjargal (2004).</a:t>
            </a:r>
          </a:p>
          <a:p>
            <a:endParaRPr/>
          </a:p>
          <a:p>
            <a:r>
              <a:t>07. Bayar, O., &amp; Kesici, E. (2024). The impact of social media on venture capital financing: Evidence from Twitter interactions. Review of Quantitative Finance and Accounting, 62(1), 195–224. https://doi.org/10.1007/s11156-023-01199-4</a:t>
            </a:r>
          </a:p>
          <a:p>
            <a:r>
              <a:t>Evidence type in the coding sheet: Statistical. Table 5: YES; 1 effect(s). Criteria: Sector validation</a:t>
            </a:r>
          </a:p>
          <a:p>
            <a:endParaRPr/>
          </a:p>
          <a:p>
            <a:r>
              <a:t>08. Bellucci, A., Fatica, S., Georgakaki, A., Gucciardi, G., Letout, S., &amp; Pasimeni, F. (2023). Venture capital financing and green patenting. Industry and Innovation, 30(7), 947–983. https://doi.org/10.1080/13662716.2023.2228717</a:t>
            </a:r>
          </a:p>
          <a:p>
            <a:r>
              <a:t>Evidence type in the coding sheet: Statistical. Table 5: YES; 3 effect(s). Criteria: Intellectual property / patents; Social impact; Stage of development / age</a:t>
            </a:r>
          </a:p>
          <a:p>
            <a:r>
              <a:t>Coding-sheet alias: Belluci et al. (2023).</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9–16</a:t>
            </a:r>
          </a:p>
          <a:p>
            <a:r>
              <a:t>ANNEX — use for questions; excluded from the 17-minute main talk.</a:t>
            </a:r>
          </a:p>
          <a:p>
            <a:endParaRPr/>
          </a:p>
          <a:p>
            <a:r>
              <a:t>09. Bengtsson, O., &amp; Hsu, D. H. (2015). Ethnic matching in the U.S. venture capital market. Journal of Business Venturing, 30(2), 338–354. https://doi.org/10.1016/j.jbusvent.2014.09.001</a:t>
            </a:r>
          </a:p>
          <a:p>
            <a:r>
              <a:t>Evidence type in the coding sheet: Statistical. Table 5: YES; 3 effect(s). Criteria: Governance &amp; organization; Investment terms / valuation; Social network / ties</a:t>
            </a:r>
          </a:p>
          <a:p>
            <a:endParaRPr/>
          </a:p>
          <a:p>
            <a:r>
              <a:t>10. Bhattacharyya, J., &amp; Subrahmanya, M. H. B. (2024). Determinants of a digital start-up’s access to VC financing in India: A signaling theory perspective. Technological Forecasting and Social Change, 207, 123631. https://doi.org/10.1016/j.techfore.2024.123631</a:t>
            </a:r>
          </a:p>
          <a:p>
            <a:r>
              <a:t>Evidence type in the coding sheet: Statistical. Table 5: YES; 9 effect(s). Criteria: Business model &amp; strategy; Founder gender &amp; diversity; Founder/team education; Founder/team experience; Geographic location; Intellectual property / patents; Stage of development / age; Strategic partnerships; Team composition &amp; balance</a:t>
            </a:r>
          </a:p>
          <a:p>
            <a:endParaRPr/>
          </a:p>
          <a:p>
            <a:r>
              <a:t>11. Bottazzi, L., Da Rin, M., &amp; Hellmann, T. (2016). The importance of trust for investment: Evidence from venture capital. The Review of Financial Studies, 29(9), 2283–2318.</a:t>
            </a:r>
          </a:p>
          <a:p>
            <a:r>
              <a:t>Evidence type in the coding sheet: Statistical. Table 5: YES; 1 effect(s). Criteria: Social network / ties</a:t>
            </a:r>
          </a:p>
          <a:p>
            <a:endParaRPr/>
          </a:p>
          <a:p>
            <a:r>
              <a:t>12. Castellaneta, F., Conti, R., Veloso, F. M., &amp; Kemeny, C. A. (2016). The effect of trade secret legal protection on venture capital investments: Evidence from the inevitable disclosure doctrine. Journal of Business Venturing, 31(5), 524–541. https://doi.org/10.1016/j.jbusvent.2016.07.004</a:t>
            </a:r>
          </a:p>
          <a:p>
            <a:r>
              <a:t>Evidence type in the coding sheet: Statistical. Table 5: YES; 1 effect(s). Criteria: Regulatory environment</a:t>
            </a:r>
          </a:p>
          <a:p>
            <a:endParaRPr/>
          </a:p>
          <a:p>
            <a:r>
              <a:t>13. Chen, X.-P., Yao, X., &amp; Kotha, S. (2009). Entrepreneur passion and preparedness in business plan presentations: A persuasion analysis of venture capitalists’ funding decisions. Academy of Management Journal, 52(1), 199–214. https://doi.org/10.5465/amj.2009.36462018</a:t>
            </a:r>
          </a:p>
          <a:p>
            <a:r>
              <a:t>Evidence type in the coding sheet: Statistical. Table 5: YES; 2 effect(s). Criteria: Business plan quality; Founder personality &amp; passion</a:t>
            </a:r>
          </a:p>
          <a:p>
            <a:r>
              <a:t>Coding-sheet alias: Chen (2009).</a:t>
            </a:r>
          </a:p>
          <a:p>
            <a:endParaRPr/>
          </a:p>
          <a:p>
            <a:r>
              <a:t>14. Choi, Y. (2024). Startup success prediction with PCA-enhanced machine learning models. Journal of Technology Management &amp; Innovation, 19(4), 77–88.</a:t>
            </a:r>
          </a:p>
          <a:p>
            <a:r>
              <a:t>Evidence type in the coding sheet: ML (stat only for Decision aids). Table 5: NO criterion effect in Table 5.</a:t>
            </a:r>
          </a:p>
          <a:p>
            <a:endParaRPr/>
          </a:p>
          <a:p>
            <a:r>
              <a:t>15. Conti, A., Thursby, M., &amp; Rothaermel, F. T. (2013). Show me the right stuff: Signals for high-tech startups. Journal of Economics &amp; Management Strategy, 22(2), 341–364. https://doi.org/10.1111/jems.12012</a:t>
            </a:r>
          </a:p>
          <a:p>
            <a:r>
              <a:t>Evidence type in the coding sheet: Statistical. Table 5: YES; 6 effect(s). Criteria: Founder/team education; Founder/team experience; Intellectual property / patents; Product readiness / stage; Stage of development / age; Strategic partnerships</a:t>
            </a:r>
          </a:p>
          <a:p>
            <a:r>
              <a:t>Coding-sheet alias: Conti et al. (2013a).</a:t>
            </a:r>
          </a:p>
          <a:p>
            <a:endParaRPr/>
          </a:p>
          <a:p>
            <a:r>
              <a:t>16. Conti, A., Thursby, J., &amp; Thursby, M. (2013). Patents as signals for startup financing. The Journal of Industrial Economics, 61(3), 592–622. https://doi.org/10.1111/joie.12025</a:t>
            </a:r>
          </a:p>
          <a:p>
            <a:r>
              <a:t>Evidence type in the coding sheet: Statistical. Table 5: NO criterion effect in Table 5.</a:t>
            </a:r>
          </a:p>
          <a:p>
            <a:r>
              <a:t>Coding-sheet alias: Conti et al. (2013b).</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17–24</a:t>
            </a:r>
          </a:p>
          <a:p>
            <a:r>
              <a:t>ANNEX — use for questions; excluded from the 17-minute main talk.</a:t>
            </a:r>
          </a:p>
          <a:p>
            <a:endParaRPr/>
          </a:p>
          <a:p>
            <a:r>
              <a:t>17. Cumming, D. (2006). Adverse selection and capital structure: Evidence from venture capital. Entrepreneurship Theory and Practice, 30(2), 155–183. https://doi.org/10.1111/j.1540-6520.2006.00116.x</a:t>
            </a:r>
          </a:p>
          <a:p>
            <a:r>
              <a:t>Evidence type in the coding sheet: Statistical. Table 5: NO criterion effect in Table 5.</a:t>
            </a:r>
          </a:p>
          <a:p>
            <a:endParaRPr/>
          </a:p>
          <a:p>
            <a:r>
              <a:t>18. Dahooie, J. H., Mohammadi, N., Sharma, M., &amp; Daim, T. (2025). Venture capital dilemma: Which start-up to invest in? Review of Managerial Science, 20(1), 169–219. https://doi.org/10.1007/s11846-025-00888-9</a:t>
            </a:r>
          </a:p>
          <a:p>
            <a:r>
              <a:t>Evidence type in the coding sheet: MCDM weights. Table 5: NO criterion effect in Table 5.</a:t>
            </a:r>
          </a:p>
          <a:p>
            <a:endParaRPr/>
          </a:p>
          <a:p>
            <a:r>
              <a:t>19. Ferrary, M. (2010). Syndication of venture capital investment: The art of resource pooling. Entrepreneurship Theory and Practice, 34(5), 885–908.</a:t>
            </a:r>
          </a:p>
          <a:p>
            <a:r>
              <a:t>Evidence type in the coding sheet: Statistical. Table 5: YES; 1 effect(s). Criteria: Stage of development / age</a:t>
            </a:r>
          </a:p>
          <a:p>
            <a:endParaRPr/>
          </a:p>
          <a:p>
            <a:r>
              <a:t>20. Franke, N., Gruber, M., Harhoff, D., &amp; Henkel, J. (2008). Venture capitalists’ evaluations of start-up teams: Trade-offs, knock-out criteria, and the impact of VC experience. Entrepreneurship Theory and Practice, 32(3), 459–483. https://doi.org/10.1111/j.1540-6520.2008.00236.x</a:t>
            </a:r>
          </a:p>
          <a:p>
            <a:r>
              <a:t>Evidence type in the coding sheet: Statistical. Table 5: YES; 3 effect(s). Criteria: Founder/team education; Founder/team experience; Team composition &amp; balance</a:t>
            </a:r>
          </a:p>
          <a:p>
            <a:endParaRPr/>
          </a:p>
          <a:p>
            <a:r>
              <a:t>21. Fried, V. H., &amp; Hisrich, R. D. (1994). Toward a model of venture capital investment decision making. Financial Management, 23(3), 28–37. https://doi.org/10.2307/3665619</a:t>
            </a:r>
          </a:p>
          <a:p>
            <a:r>
              <a:t>Evidence type in the coding sheet: Qualitative. Table 5: NO criterion effect in Table 5.</a:t>
            </a:r>
          </a:p>
          <a:p>
            <a:endParaRPr/>
          </a:p>
          <a:p>
            <a:r>
              <a:t>22. Gompers, P. A., Gornall, W., Kaplan, S. N., &amp; Strebulaev, I. A. (2020). How do venture capitalists make decisions? Journal of Financial Economics, 135(1), 169–190. https://doi.org/10.1016/j.jfineco.2019.06.011</a:t>
            </a:r>
          </a:p>
          <a:p>
            <a:r>
              <a:t>Evidence type in the coding sheet: Importance survey. Table 5: NO criterion effect in Table 5.</a:t>
            </a:r>
          </a:p>
          <a:p>
            <a:endParaRPr/>
          </a:p>
          <a:p>
            <a:r>
              <a:t>23. Hall, J., &amp; Hofer, C. W. (1993). Venture capitalists’ decision criteria in new venture evaluation. Journal of Business Venturing, 8(1), 25–42. https://doi.org/10.1016/0883-9026(93)90009-T</a:t>
            </a:r>
          </a:p>
          <a:p>
            <a:r>
              <a:t>Evidence type in the coding sheet: Qualitative. Table 5: NO criterion effect in Table 5.</a:t>
            </a:r>
          </a:p>
          <a:p>
            <a:endParaRPr/>
          </a:p>
          <a:p>
            <a:r>
              <a:t>24. Hellmann, T., &amp; Puri, M. (2000). The interaction between product market and financing strategy: The role of venture capital. The Review of Financial Studies, 13(4), 959–984. https://doi.org/10.1093/rfs/13.4.959</a:t>
            </a:r>
          </a:p>
          <a:p>
            <a:r>
              <a:t>Evidence type in the coding sheet: Statistical. Table 5: YES; 4 effect(s). Criteria: Business model &amp; strategy; Industry/sector attractiveness; Product/technology uniqueness; Stage of development / age</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25–32</a:t>
            </a:r>
          </a:p>
          <a:p>
            <a:r>
              <a:t>ANNEX — use for questions; excluded from the 17-minute main talk.</a:t>
            </a:r>
          </a:p>
          <a:p>
            <a:endParaRPr/>
          </a:p>
          <a:p>
            <a:r>
              <a:t>25. Hoenig, D., &amp; Henkel, J. (2015). Quality signals? The role of patents, alliances, and team experience in venture capital financing. Research Policy, 44(5), 1049–1064. https://doi.org/10.1016/j.respol.2014.11.011</a:t>
            </a:r>
          </a:p>
          <a:p>
            <a:r>
              <a:t>Evidence type in the coding sheet: Statistical. Table 5: YES; 3 effect(s). Criteria: Founder/team experience; Intellectual property / patents; Strategic partnerships</a:t>
            </a:r>
          </a:p>
          <a:p>
            <a:r>
              <a:t>Coding-sheet alias: Hoenig &amp; Henkel (2014).</a:t>
            </a:r>
          </a:p>
          <a:p>
            <a:endParaRPr/>
          </a:p>
          <a:p>
            <a:r>
              <a:t>26. Hsu, D. H. (2007). Experienced entrepreneurial founders, organizational capital, and venture capital funding. Research Policy, 36(5), 722–741. https://doi.org/10.1016/j.respol.2007.02.022</a:t>
            </a:r>
          </a:p>
          <a:p>
            <a:r>
              <a:t>Evidence type in the coding sheet: Statistical. Table 5: YES; 7 effect(s). Criteria: Founder/team education; Founder/team experience; Intellectual property / patents; Investment terms / valuation; Social network / ties; Stage of development / age; Team composition &amp; balance</a:t>
            </a:r>
          </a:p>
          <a:p>
            <a:endParaRPr/>
          </a:p>
          <a:p>
            <a:r>
              <a:t>27. Kaplan, S. N., &amp; Strömberg, P. (2004). Characteristics, contracts, and actions: Evidence from venture capitalist analyses. The Journal of Finance, 59(5), 2177–2210. https://doi.org/10.1111/j.1540-6261.2004.00696.x</a:t>
            </a:r>
          </a:p>
          <a:p>
            <a:r>
              <a:t>Evidence type in the coding sheet: Statistical. Table 5: NO criterion effect in Table 5.</a:t>
            </a:r>
          </a:p>
          <a:p>
            <a:endParaRPr/>
          </a:p>
          <a:p>
            <a:r>
              <a:t>28. Karlstrøm, B., Jansen, T. M., &amp; Solheim, M. C. W. (2024). Talking with venture capitalists: Gender perceptions in investment decisions. International Journal of Entrepreneurial Behavior &amp; Research, 30(7), 1867–1893. https://doi.org/10.1108/IJEBR-11-2022-0993</a:t>
            </a:r>
          </a:p>
          <a:p>
            <a:r>
              <a:t>Evidence type in the coding sheet: Statistical. Table 5: NO criterion effect in Table 5.</a:t>
            </a:r>
          </a:p>
          <a:p>
            <a:endParaRPr/>
          </a:p>
          <a:p>
            <a:r>
              <a:t>29. Khan, A. M. (1987). Assessing venture capital investments with noncompensatory behavioral decision models. Journal of Business Venturing, 2(3), 193–205. https://doi.org/10.1016/0883-9026(87)90008-5</a:t>
            </a:r>
          </a:p>
          <a:p>
            <a:r>
              <a:t>Evidence type in the coding sheet: Statistical. Table 5: NO criterion effect in Table 5.</a:t>
            </a:r>
          </a:p>
          <a:p>
            <a:endParaRPr/>
          </a:p>
          <a:p>
            <a:r>
              <a:t>30. Kim, J., Kim, H., &amp; Geum, Y. (2023). How to succeed in the market? Predicting startup success using a machine learning approach. Technological Forecasting and Social Change, 193, 122614. https://doi.org/10.1016/j.techfore.2023.122614</a:t>
            </a:r>
          </a:p>
          <a:p>
            <a:r>
              <a:t>Evidence type in the coding sheet: ML (stat only for Decision aids). Table 5: NO criterion effect in Table 5.</a:t>
            </a:r>
          </a:p>
          <a:p>
            <a:endParaRPr/>
          </a:p>
          <a:p>
            <a:r>
              <a:t>31. Kirsch, D., Goldfarb, B., &amp; Gera, A. (2009). Form or substance: The role of business plans in venture capital decision making. Strategic Management Journal, 30(5), 487–515. https://doi.org/10.1002/smj.751</a:t>
            </a:r>
          </a:p>
          <a:p>
            <a:r>
              <a:t>Evidence type in the coding sheet: Statistical. Table 5: YES; 5 effect(s). Criteria: Business plan quality; Founder/team education; Founder/team experience; Social network / ties; Team composition &amp; balance</a:t>
            </a:r>
          </a:p>
          <a:p>
            <a:endParaRPr/>
          </a:p>
          <a:p>
            <a:r>
              <a:t>32. Knockaert, M., Clarysse, B., &amp; Wright, M. (2010). The extent and nature of heterogeneity of venture capital selection behaviour in new technology-based firms. R&amp;D Management, 40(4), 357–371. https://doi.org/10.1111/j.1467-9310.2010.00607.x</a:t>
            </a:r>
          </a:p>
          <a:p>
            <a:r>
              <a:t>Evidence type in the coding sheet: Importance survey. Table 5: NO criterion effect in Table 5.</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33–40</a:t>
            </a:r>
          </a:p>
          <a:p>
            <a:r>
              <a:t>ANNEX — use for questions; excluded from the 17-minute main talk.</a:t>
            </a:r>
          </a:p>
          <a:p>
            <a:endParaRPr/>
          </a:p>
          <a:p>
            <a:r>
              <a:t>33. Kollmann, T., &amp; Kuckertz, A. (2010). Evaluation uncertainty of venture capitalists’ investment criteria. Journal of Business Research, 63(7), 741–747. https://doi.org/10.1016/j.jbusres.2009.06.004</a:t>
            </a:r>
          </a:p>
          <a:p>
            <a:r>
              <a:t>Evidence type in the coding sheet: Importance survey. Table 5: NO criterion effect in Table 5.</a:t>
            </a:r>
          </a:p>
          <a:p>
            <a:endParaRPr/>
          </a:p>
          <a:p>
            <a:r>
              <a:t>34. Kyrylych, T., &amp; Povstenko, Y. (2023). Multi-criteria analysis of startup investment alternatives using the hierarchy method. Entropy, 25(5), 723. https://doi.org/10.3390/e25050723</a:t>
            </a:r>
          </a:p>
          <a:p>
            <a:r>
              <a:t>Evidence type in the coding sheet: MCDM weights. Table 5: NO criterion effect in Table 5.</a:t>
            </a:r>
          </a:p>
          <a:p>
            <a:endParaRPr/>
          </a:p>
          <a:p>
            <a:r>
              <a:t>35. Lu, Y., Tian, Z., &amp; Buitrago, G. A. (2021). Evaluation and selection of Chinese government venture capital investment projects: A research based on analytic hierarchy process and intuitionistic fuzzy set–technique for order of preference by similarity to ideal solution method. Managerial and Decision Economics, 42(4), 821–835. https://doi.org/10.1002/mde.3275</a:t>
            </a:r>
          </a:p>
          <a:p>
            <a:r>
              <a:t>Evidence type in the coding sheet: MCDM weights. Table 5: NO criterion effect in Table 5.</a:t>
            </a:r>
          </a:p>
          <a:p>
            <a:endParaRPr/>
          </a:p>
          <a:p>
            <a:r>
              <a:t>36. Maarouf, A., Feuerriegel, S., &amp; Pröllochs, N. (2025). A fused large language model for predicting startup success. European Journal of Operational Research, 322(1), 198–214. https://doi.org/10.1016/j.ejor.2024.09.011</a:t>
            </a:r>
          </a:p>
          <a:p>
            <a:r>
              <a:t>Evidence type in the coding sheet: ML (stat only for Decision aids). Table 5: NO criterion effect in Table 5.</a:t>
            </a:r>
          </a:p>
          <a:p>
            <a:endParaRPr/>
          </a:p>
          <a:p>
            <a:r>
              <a:t>37. MacMillan, I. C., Siegel, R., &amp; Narasimha, P. N. S. (1985). Criteria used by venture capitalists to evaluate new venture proposals. Journal of Business Venturing, 1(1), 119–128. https://doi.org/10.1016/0883-9026(85)90011-4</a:t>
            </a:r>
          </a:p>
          <a:p>
            <a:r>
              <a:t>Evidence type in the coding sheet: Importance survey. Table 5: NO criterion effect in Table 5.</a:t>
            </a:r>
          </a:p>
          <a:p>
            <a:endParaRPr/>
          </a:p>
          <a:p>
            <a:r>
              <a:t>38. Milkova, M., Andreichikova, O., &amp; Andreichikov, A. (2018). Venture capitalists decision making: Applying analytic network process to the startups evaluation. International Journal of the Analytic Hierarchy Process, 10(1).</a:t>
            </a:r>
          </a:p>
          <a:p>
            <a:r>
              <a:t>Evidence type in the coding sheet: MCDM weights. Table 5: NO criterion effect in Table 5.</a:t>
            </a:r>
          </a:p>
          <a:p>
            <a:endParaRPr/>
          </a:p>
          <a:p>
            <a:r>
              <a:t>39. Moritz, A., Diegel, W., Block, J., &amp; Fisch, C. (2022). VC investors’ venture screening: The role of the decision maker’s education and experience. Journal of Business Economics, 92(1), 27–63. https://doi.org/10.1007/s11573-021-01042-z</a:t>
            </a:r>
          </a:p>
          <a:p>
            <a:r>
              <a:t>Evidence type in the coding sheet: Statistical. Table 5: YES; 6 effect(s). Criteria: Business model &amp; strategy; Firm performance / track record; Founder/team experience; Market size / growth; Product/technology uniqueness; Social network / ties</a:t>
            </a:r>
          </a:p>
          <a:p>
            <a:endParaRPr/>
          </a:p>
          <a:p>
            <a:r>
              <a:t>40. Muzyka, D., Birley, S., &amp; Leleux, B. (1996). Trade-offs in the investment decisons of European venture capitalists. Journal of Business Venturing, 11(4), 273–287. https://doi.org/10.1016/0883-9026(95)00126-3</a:t>
            </a:r>
          </a:p>
          <a:p>
            <a:r>
              <a:t>Evidence type in the coding sheet: Importance survey. Table 5: NO criterion effect in Table 5.</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41–48</a:t>
            </a:r>
          </a:p>
          <a:p>
            <a:r>
              <a:t>ANNEX — use for questions; excluded from the 17-minute main talk.</a:t>
            </a:r>
          </a:p>
          <a:p>
            <a:endParaRPr/>
          </a:p>
          <a:p>
            <a:r>
              <a:t>41. Nanda, R., Samila, S., &amp; Sorenson, O. (2020). The persistent effect of initial success: Evidence from venture capital. Journal of Financial Economics, 137(1), 231–248. https://doi.org/10.1016/j.jfineco.2020.01.004</a:t>
            </a:r>
          </a:p>
          <a:p>
            <a:r>
              <a:t>Evidence type in the coding sheet: Statistical. Table 5: NO criterion effect in Table 5.</a:t>
            </a:r>
          </a:p>
          <a:p>
            <a:endParaRPr/>
          </a:p>
          <a:p>
            <a:r>
              <a:t>42. Nguyen, N., Hideg, I., Engel, Y., &amp; Godart, F. (2024). Benevolent sexism and the gender gap in startup evaluation. Entrepreneurship Theory and Practice, 48(2), 506–546. https://doi.org/10.1177/10422587231178865</a:t>
            </a:r>
          </a:p>
          <a:p>
            <a:r>
              <a:t>Evidence type in the coding sheet: Statistical. Table 5: YES; 1 effect(s). Criteria: Founder gender &amp; diversity</a:t>
            </a:r>
          </a:p>
          <a:p>
            <a:r>
              <a:t>Coding-sheet alias: Nguen et al. (2024).</a:t>
            </a:r>
          </a:p>
          <a:p>
            <a:endParaRPr/>
          </a:p>
          <a:p>
            <a:r>
              <a:t>43. Prohorovs, A., Bistrova, J., &amp; Ten, D. (2019). Startup success factors in the capital attraction stage: Founders’ perspective. Journal of East-West Business, 25(1), 26–51. https://doi.org/10.1080/10669868.2018.1503211</a:t>
            </a:r>
          </a:p>
          <a:p>
            <a:r>
              <a:t>Evidence type in the coding sheet: Statistical. Table 5: NO criterion effect in Table 5.</a:t>
            </a:r>
          </a:p>
          <a:p>
            <a:endParaRPr/>
          </a:p>
          <a:p>
            <a:r>
              <a:t>44. Quan, C., &amp; Lu, B. (2024). Enhancing innovation management and venture capital evaluation via advanced deep learning techniques. Journal of Organizational and End User Computing, 36(1), 1–22. https://doi.org/10.4018/JOEUC.335081</a:t>
            </a:r>
          </a:p>
          <a:p>
            <a:r>
              <a:t>Evidence type in the coding sheet: ML (stat only for Decision aids). Table 5: NO criterion effect in Table 5.</a:t>
            </a:r>
          </a:p>
          <a:p>
            <a:r>
              <a:t>Coding-sheet alias: Quan (2024).</a:t>
            </a:r>
          </a:p>
          <a:p>
            <a:endParaRPr/>
          </a:p>
          <a:p>
            <a:r>
              <a:t>45. Razaghzadeh Bidgoli, M., Raeesi Vanani, I., &amp; Goodarzi, M. (2024). Predicting the success of startups using a machine learning approach. Journal of Innovation and Entrepreneurship, 13(1), 80.</a:t>
            </a:r>
          </a:p>
          <a:p>
            <a:r>
              <a:t>Evidence type in the coding sheet: ML (stat only for Decision aids). Table 5: NO criterion effect in Table 5.</a:t>
            </a:r>
          </a:p>
          <a:p>
            <a:endParaRPr/>
          </a:p>
          <a:p>
            <a:r>
              <a:t>46. Rehman, S., Ahmad, I., Singh, V., &amp; Hasan, A. (2024). An investigation into the determinants of venture capital investment: Evidence from emerging economies of Asia Pacific. Journal of East-West Business, 30(2), 157–177. https://doi.org/10.1080/10669868.2023.2292786</a:t>
            </a:r>
          </a:p>
          <a:p>
            <a:r>
              <a:t>Evidence type in the coding sheet: Statistical. Table 5: YES; 1 effect(s). Criteria: Regulatory environment</a:t>
            </a:r>
          </a:p>
          <a:p>
            <a:endParaRPr/>
          </a:p>
          <a:p>
            <a:r>
              <a:t>47. Riquelme, H., &amp; Rickards, T. (1992). Hybrid conjoint analysis: An estimation probe in new venture decisions. Journal of Business Venturing, 7(6), 505–518. https://doi.org/10.1016/0883-9026(92)90022-J</a:t>
            </a:r>
          </a:p>
          <a:p>
            <a:r>
              <a:t>Evidence type in the coding sheet: Pilot (n=7). Table 5: NO criterion effect in Table 5.</a:t>
            </a:r>
          </a:p>
          <a:p>
            <a:endParaRPr/>
          </a:p>
          <a:p>
            <a:r>
              <a:t>48. Serrano-Cinca, C., &amp; Gutiérrez-Nieto, B. (2013). A decision support system for financial and social investment. Applied Economics, 45(28), 4060–4070. https://doi.org/10.1080/00036846.2012.748180</a:t>
            </a:r>
          </a:p>
          <a:p>
            <a:r>
              <a:t>Evidence type in the coding sheet: Statistical. Table 5: NO criterion effect in Table 5.</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49–56</a:t>
            </a:r>
          </a:p>
          <a:p>
            <a:r>
              <a:t>ANNEX — use for questions; excluded from the 17-minute main talk.</a:t>
            </a:r>
          </a:p>
          <a:p>
            <a:endParaRPr/>
          </a:p>
          <a:p>
            <a:r>
              <a:t>49. Setty, R., Elovici, Y., &amp; Schwartz, D. (2024). Cost-sensitive machine learning to support startup investment decisions. Intelligent Systems in Accounting, Finance and Management, 31(1), e1548. https://doi.org/10.1002/isaf.1548</a:t>
            </a:r>
          </a:p>
          <a:p>
            <a:r>
              <a:t>Evidence type in the coding sheet: ML (stat only for Decision aids). Table 5: NO criterion effect in Table 5.</a:t>
            </a:r>
          </a:p>
          <a:p>
            <a:r>
              <a:t>Coding-sheet alias: Setty (2024).</a:t>
            </a:r>
          </a:p>
          <a:p>
            <a:endParaRPr/>
          </a:p>
          <a:p>
            <a:r>
              <a:t>50. Shane, S., &amp; Stuart, T. (2002). Organizational endowments and the performance of university start-ups. Management Science, 48(1), 154–170. https://doi.org/10.1287/mnsc.48.1.154.14280</a:t>
            </a:r>
          </a:p>
          <a:p>
            <a:r>
              <a:t>Evidence type in the coding sheet: Statistical. Table 5: YES; 4 effect(s). Criteria: Firm performance / track record; Founder/team experience; Intellectual property / patents; Social network / ties</a:t>
            </a:r>
          </a:p>
          <a:p>
            <a:endParaRPr/>
          </a:p>
          <a:p>
            <a:r>
              <a:t>51. Shao, Y., &amp; Sun, L. (2021). Entrepreneurs’ social capital and venture capital financing. Journal of Business Research, 136, 499–512. https://doi.org/10.1016/j.jbusres.2021.08.005</a:t>
            </a:r>
          </a:p>
          <a:p>
            <a:r>
              <a:t>Evidence type in the coding sheet: Statistical. Table 5: YES; 3 effect(s). Criteria: Founder/team education; Founder/team experience; Social network / ties</a:t>
            </a:r>
          </a:p>
          <a:p>
            <a:endParaRPr/>
          </a:p>
          <a:p>
            <a:r>
              <a:t>52. Shi, Y., Eremina, E., &amp; Long, W. (2024). Machine learning models for early-stage investment decision making in startups. Managerial and Decision Economics, 45(3), 1259–1279. https://doi.org/10.1002/mde.4072</a:t>
            </a:r>
          </a:p>
          <a:p>
            <a:r>
              <a:t>Evidence type in the coding sheet: ML (stat only for Decision aids). Table 5: NO criterion effect in Table 5.</a:t>
            </a:r>
          </a:p>
          <a:p>
            <a:r>
              <a:t>Coding-sheet alias: Shi et al. (2023).</a:t>
            </a:r>
          </a:p>
          <a:p>
            <a:endParaRPr/>
          </a:p>
          <a:p>
            <a:r>
              <a:t>53. Silva, J. (2004). Venture capitalists’ decision-making in small equity markets: A case study using participant observation. Venture Capital, 6(2–3), 125–145. https://doi.org/10.1080/13691060410001675974</a:t>
            </a:r>
          </a:p>
          <a:p>
            <a:r>
              <a:t>Evidence type in the coding sheet: Qualitative. Table 5: NO criterion effect in Table 5.</a:t>
            </a:r>
          </a:p>
          <a:p>
            <a:endParaRPr/>
          </a:p>
          <a:p>
            <a:r>
              <a:t>54. Skare, M., Gavurova, B., &amp; Polishchuk, V. (2023). A decision-making support model for financing start-up projects by venture capital funds on a crowdfunding platform. Journal of Business Research, 158, 113719. https://doi.org/10.1016/j.jbusres.2023.113719</a:t>
            </a:r>
          </a:p>
          <a:p>
            <a:r>
              <a:t>Evidence type in the coding sheet: MCDM weights. Table 5: NO criterion effect in Table 5.</a:t>
            </a:r>
          </a:p>
          <a:p>
            <a:endParaRPr/>
          </a:p>
          <a:p>
            <a:r>
              <a:t>55. Snellman, K., &amp; Solal, I. (2023). Does investor gender matter for the success of female entrepreneurs? Gender homophily and the stigma of incompetence in entrepreneurial finance. Organization Science, 34(2), 680–699. https://doi.org/10.1287/orsc.2022.1594</a:t>
            </a:r>
          </a:p>
          <a:p>
            <a:r>
              <a:t>Evidence type in the coding sheet: Statistical. Table 5: NO criterion effect in Table 5.</a:t>
            </a:r>
          </a:p>
          <a:p>
            <a:endParaRPr/>
          </a:p>
          <a:p>
            <a:r>
              <a:t>56. Tangkesalu, A. A., &amp; Suseno, J. E. (2018). Information system of performance assessment on startup business using Simple Multi-Attribute Rating Technique Exploiting Ranks (SMARTER). E3S Web of Conferences, 73, 13002. https://doi.org/10.1051/e3sconf/20187313002</a:t>
            </a:r>
          </a:p>
          <a:p>
            <a:r>
              <a:t>Evidence type in the coding sheet: MCDM weights. Table 5: NO criterion effect in Table 5.</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57–64</a:t>
            </a:r>
          </a:p>
          <a:p>
            <a:r>
              <a:t>ANNEX — use for questions; excluded from the 17-minute main talk.</a:t>
            </a:r>
          </a:p>
          <a:p>
            <a:endParaRPr/>
          </a:p>
          <a:p>
            <a:r>
              <a:t>57. Tian, X., Xu, Z., &amp; Gu, J. (2019). Group decision-making models for venture capitalists: The PROMETHEE with hesitant fuzzy linguistic information. Technological and Economic Development of Economy, 25(5), 743–773. https://doi.org/10.3846/tede.2019.8741</a:t>
            </a:r>
          </a:p>
          <a:p>
            <a:r>
              <a:t>Evidence type in the coding sheet: MCDM weights. Table 5: NO criterion effect in Table 5.</a:t>
            </a:r>
          </a:p>
          <a:p>
            <a:endParaRPr/>
          </a:p>
          <a:p>
            <a:r>
              <a:t>58. Tyebjee, T. T., &amp; Bruno, A. V. (1984). A model of venture capitalist investment activity. Management Science, 30(9), 1051–1066. https://doi.org/10.1287/mnsc.30.9.1051</a:t>
            </a:r>
          </a:p>
          <a:p>
            <a:r>
              <a:t>Evidence type in the coding sheet: Statistical. Table 5: NO criterion effect in Table 5.</a:t>
            </a:r>
          </a:p>
          <a:p>
            <a:endParaRPr/>
          </a:p>
          <a:p>
            <a:r>
              <a:t>59. van Balen, T., Tarakci, M., &amp; Sood, A. (2019). Do disruptive visions pay off? The impact of disruptive entrepreneurial visions on venture funding. Journal of Management Studies, 56(2), 303–342. https://doi.org/10.1111/joms.12390</a:t>
            </a:r>
          </a:p>
          <a:p>
            <a:r>
              <a:t>Evidence type in the coding sheet: Statistical. Table 5: YES; 2 effect(s). Criteria: Business model &amp; strategy; Investment terms / valuation</a:t>
            </a:r>
          </a:p>
          <a:p>
            <a:r>
              <a:t>Coding-sheet alias: Van Balen et al. (2019).</a:t>
            </a:r>
          </a:p>
          <a:p>
            <a:endParaRPr/>
          </a:p>
          <a:p>
            <a:r>
              <a:t>60. Warnick, B. J., Murnieks, C. Y., McMullen, J. S., &amp; Brooks, W. T. (2018). Passion for entrepreneurship or passion for the product? A conjoint analysis of angel and VC decision-making. Journal of Business Venturing, 33(3), 315–332. https://doi.org/10.1016/j.jbusvent.2018.01.002</a:t>
            </a:r>
          </a:p>
          <a:p>
            <a:r>
              <a:t>Evidence type in the coding sheet: Statistical. Table 5: YES; 2 effect(s). Criteria: Founder personality &amp; passion; Founder/team experience</a:t>
            </a:r>
          </a:p>
          <a:p>
            <a:endParaRPr/>
          </a:p>
          <a:p>
            <a:r>
              <a:t>61. Wei, C.-P., Fang, E. S.-H., Yang, C.-S., &amp; Liu, P.-J. (2025). To shine or not to shine: Startup success prediction by exploiting technological and venture-capital-related features. Information &amp; Management, 62(6), 104152. https://doi.org/10.1016/j.im.2025.104152</a:t>
            </a:r>
          </a:p>
          <a:p>
            <a:r>
              <a:t>Evidence type in the coding sheet: ML (stat only for Decision aids). Table 5: NO criterion effect in Table 5.</a:t>
            </a:r>
          </a:p>
          <a:p>
            <a:endParaRPr/>
          </a:p>
          <a:p>
            <a:r>
              <a:t>62. Wesley, C. L., II, Kong, D. T., Lubojacky, C. J., Kim Saxton, M., &amp; Saxton, T. (2022). Will the startup succeed in your eyes? Venture evaluation of resource providers during entrepreneurs’ informational signaling. Journal of Business Venturing, 37(5), 106229. https://doi.org/10.1016/j.jbusvent.2022.106229</a:t>
            </a:r>
          </a:p>
          <a:p>
            <a:r>
              <a:t>Evidence type in the coding sheet: Statistical. Table 5: NO criterion effect in Table 5.</a:t>
            </a:r>
          </a:p>
          <a:p>
            <a:r>
              <a:t>Coding-sheet alias: Wesley II et al. (2022).</a:t>
            </a:r>
          </a:p>
          <a:p>
            <a:endParaRPr/>
          </a:p>
          <a:p>
            <a:r>
              <a:t>63. Yang, Y., Fang, Y., Wang, N., &amp; Su, X. (2023). Mitigating information asymmetry to acquire venture capital financing for digital startups in China: The role of weak and strong signals. Information Systems Journal, 33(6), 1312–1342. https://doi.org/10.1111/isj.12452</a:t>
            </a:r>
          </a:p>
          <a:p>
            <a:r>
              <a:t>Evidence type in the coding sheet: Statistical. Table 5: YES; 3 effect(s). Criteria: Firm performance / track record; Founder/team experience; Social network / ties</a:t>
            </a:r>
          </a:p>
          <a:p>
            <a:endParaRPr/>
          </a:p>
          <a:p>
            <a:r>
              <a:t>64. Zacharakis, A. L., &amp; Meyer, G. D. (1998). A lack of insight: Do venture capitalists really understand their own decision process? Journal of Business Venturing, 13(1), 57–76. https://doi.org/10.1016/S0883-9026(97)00004-9</a:t>
            </a:r>
          </a:p>
          <a:p>
            <a:r>
              <a:t>Evidence type in the coding sheet: Statistical. Table 5: NO criterion effect in Table 5.</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Reviewed studies 65–69</a:t>
            </a:r>
          </a:p>
          <a:p>
            <a:r>
              <a:t>ANNEX — use for questions; excluded from the 17-minute main talk.</a:t>
            </a:r>
          </a:p>
          <a:p>
            <a:endParaRPr/>
          </a:p>
          <a:p>
            <a:r>
              <a:t>65. Zhang, J., Wong, P. K., &amp; Ho, Y. P. (2016). Ethnic enclave and entrepreneurial financing: Asian venture capitalists in Silicon Valley. Strategic Entrepreneurship Journal, 10(3), 318–335. https://doi.org/10.1002/sej.1230</a:t>
            </a:r>
          </a:p>
          <a:p>
            <a:r>
              <a:t>Evidence type in the coding sheet: Statistical. Table 5: YES; 1 effect(s). Criteria: Social network / ties</a:t>
            </a:r>
          </a:p>
          <a:p>
            <a:endParaRPr/>
          </a:p>
          <a:p>
            <a:r>
              <a:t>66. Zhang, Y., Li, T., Yang, F., &amp; Qiao, L. (2024). Modeling uncertainties through employing single-valued neutrosophic multi-attribute decision-making. International Journal of Decision Support System Technology, 16(1), 1–20. https://doi.org/10.4018/IJDSST.366207</a:t>
            </a:r>
          </a:p>
          <a:p>
            <a:r>
              <a:t>Evidence type in the coding sheet: MCDM weights. Table 5: NO criterion effect in Table 5.</a:t>
            </a:r>
          </a:p>
          <a:p>
            <a:endParaRPr/>
          </a:p>
          <a:p>
            <a:r>
              <a:t>67. Zhong, H., Liu, C., Zhong, J., &amp; Xiong, H. (2018). Which startup to invest in: A personalized portfolio strategy. Annals of Operations Research, 263(1), 339–360. https://doi.org/10.1007/s10479-016-2316-z</a:t>
            </a:r>
          </a:p>
          <a:p>
            <a:r>
              <a:t>Evidence type in the coding sheet: ML (stat only for Decision aids). Table 5: NO criterion effect in Table 5.</a:t>
            </a:r>
          </a:p>
          <a:p>
            <a:endParaRPr/>
          </a:p>
          <a:p>
            <a:r>
              <a:t>68. Zhou, H., Sandner, P. G., Martinelli, S. L., &amp; Block, J. H. (2016). Patents, trademarks, and their complementarity in venture capital funding. Technovation, 47, 14–22. https://doi.org/10.1016/j.technovation.2015.11.005</a:t>
            </a:r>
          </a:p>
          <a:p>
            <a:r>
              <a:t>Evidence type in the coding sheet: Statistical. Table 5: YES; 1 effect(s). Criteria: Intellectual property / patents</a:t>
            </a:r>
          </a:p>
          <a:p>
            <a:endParaRPr/>
          </a:p>
          <a:p>
            <a:r>
              <a:t>69. Zutshi, R. K., Tan, W. L., Allampalli, D. G., &amp; Gibbons, P. G. (1999). Singapore venture capitalists (VCs) investment evaluation criteria: A re-examination. Small Business Economics, 13(1), 9–26.</a:t>
            </a:r>
          </a:p>
          <a:p>
            <a:r>
              <a:t>Evidence type in the coding sheet: Importance survey. Table 5: NO criterion effect in Table 5.</a:t>
            </a:r>
          </a:p>
          <a:p>
            <a:endParaRPr/>
          </a:p>
          <a:p>
            <a:r>
              <a:t>SOURCE: v11 Coding 69 (69 data rows), Roster criterion-association stream, and manuscript bibliography. Labels are normalized to manuscript references; inclusion follows the workbook.</a:t>
            </a:r>
          </a:p>
          <a:p>
            <a:endParaRP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Every effect size that enters the pooled estimates, grouped by criterion in the order of Table 5; the number after each study is its converted r. The four single-study criteria are included for completeness; they are reported in Table 5 with the study's own confidence interval, not as pooled evidence.</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Every effect size that enters the pooled estimates, grouped by criterion in the order of Table 5; the number after each study is its converted r. The four single-study criteria are included for completeness; they are reported in Table 5 with the study's own confidence interval, not as pooled evidence.</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Standard DerSimonian–Laird random effects in the Fisher-z metric; the only non-standard element is the effective sample size in the weights. The retention rule combines the vote count with the pooled estimate; the sensitivity analyses re-run every pool with the same formulas.</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Backup. The same five rows as Table A2 of the paper: Kirsch's rare-events logit z of 2.72 over 405 plans gives r = .135; Batjargal and Liu report a Pearson correlation of .45; Franke's conjoint coefficient is converted over 1,020 rankings but weighted by 51 investors. Because tau-squared is large relative to the within-study variances, the random-effects estimate (.21) sits close to the unweighted mean and the interval is wide, [.05, .35]; p = .009.</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635161"/>
            <a:ext cx="9144000" cy="1874801"/>
          </a:xfrm>
        </p:spPr>
        <p:txBody>
          <a:bodyPr anchor="b">
            <a:noAutofit/>
          </a:bodyPr>
          <a:lstStyle>
            <a:lvl1pPr algn="ctr">
              <a:defRPr sz="4000" baseline="0">
                <a:solidFill>
                  <a:srgbClr val="CE1E82"/>
                </a:solidFill>
              </a:defRPr>
            </a:lvl1pPr>
          </a:lstStyle>
          <a:p>
            <a:r>
              <a:rPr lang="en-US" dirty="0"/>
              <a:t>Title of undergraduate thesis / postgraduate dissertation</a:t>
            </a:r>
            <a:endParaRPr lang="el-GR" dirty="0"/>
          </a:p>
        </p:txBody>
      </p:sp>
      <p:sp>
        <p:nvSpPr>
          <p:cNvPr id="3" name="Subtitle 2"/>
          <p:cNvSpPr>
            <a:spLocks noGrp="1"/>
          </p:cNvSpPr>
          <p:nvPr>
            <p:ph type="subTitle" idx="1" hasCustomPrompt="1"/>
          </p:nvPr>
        </p:nvSpPr>
        <p:spPr>
          <a:xfrm>
            <a:off x="1524000" y="3744913"/>
            <a:ext cx="9144000" cy="636587"/>
          </a:xfrm>
        </p:spPr>
        <p:txBody>
          <a:bodyPr/>
          <a:lstStyle>
            <a:lvl1pPr marL="0" indent="0" algn="ctr">
              <a:buNone/>
              <a:defRPr sz="2400">
                <a:solidFill>
                  <a:srgbClr val="272F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Author’s Name &amp; Surname</a:t>
            </a:r>
            <a:endParaRPr lang="el-GR" dirty="0"/>
          </a:p>
        </p:txBody>
      </p:sp>
      <p:sp>
        <p:nvSpPr>
          <p:cNvPr id="25" name="Text Placeholder 24"/>
          <p:cNvSpPr>
            <a:spLocks noGrp="1"/>
          </p:cNvSpPr>
          <p:nvPr>
            <p:ph type="body" sz="quarter" idx="10" hasCustomPrompt="1"/>
          </p:nvPr>
        </p:nvSpPr>
        <p:spPr>
          <a:xfrm>
            <a:off x="4152900" y="400050"/>
            <a:ext cx="6515100" cy="995363"/>
          </a:xfrm>
        </p:spPr>
        <p:txBody>
          <a:bodyPr>
            <a:normAutofit/>
          </a:bodyPr>
          <a:lstStyle>
            <a:lvl1pPr marL="0" indent="0" algn="ctr">
              <a:buNone/>
              <a:defRPr sz="3200" cap="small" baseline="0">
                <a:solidFill>
                  <a:srgbClr val="272F3D"/>
                </a:solidFill>
              </a:defRPr>
            </a:lvl1pPr>
          </a:lstStyle>
          <a:p>
            <a:pPr lvl="0"/>
            <a:r>
              <a:rPr lang="en-US" dirty="0"/>
              <a:t>Title of Undergraduate / Postgraduate Course</a:t>
            </a:r>
          </a:p>
        </p:txBody>
      </p:sp>
      <p:sp>
        <p:nvSpPr>
          <p:cNvPr id="27" name="Text Placeholder 26"/>
          <p:cNvSpPr>
            <a:spLocks noGrp="1"/>
          </p:cNvSpPr>
          <p:nvPr>
            <p:ph type="body" sz="quarter" idx="11" hasCustomPrompt="1"/>
          </p:nvPr>
        </p:nvSpPr>
        <p:spPr>
          <a:xfrm>
            <a:off x="6168000" y="4929943"/>
            <a:ext cx="4500000" cy="370800"/>
          </a:xfrm>
        </p:spPr>
        <p:txBody>
          <a:bodyPr anchor="ctr" anchorCtr="0">
            <a:normAutofit/>
          </a:bodyPr>
          <a:lstStyle>
            <a:lvl1pPr marL="0" indent="0">
              <a:buNone/>
              <a:defRPr sz="1800" baseline="0"/>
            </a:lvl1pPr>
            <a:lvl2pPr marL="457200" indent="0">
              <a:buNone/>
              <a:defRPr/>
            </a:lvl2pPr>
          </a:lstStyle>
          <a:p>
            <a:pPr lvl="0"/>
            <a:r>
              <a:rPr lang="en-US" dirty="0"/>
              <a:t>Supervisor Name &amp; Surname</a:t>
            </a:r>
            <a:endParaRPr lang="el-GR" dirty="0"/>
          </a:p>
        </p:txBody>
      </p:sp>
      <p:sp>
        <p:nvSpPr>
          <p:cNvPr id="28" name="Text Placeholder 26"/>
          <p:cNvSpPr>
            <a:spLocks noGrp="1"/>
          </p:cNvSpPr>
          <p:nvPr>
            <p:ph type="body" sz="quarter" idx="12" hasCustomPrompt="1"/>
          </p:nvPr>
        </p:nvSpPr>
        <p:spPr>
          <a:xfrm>
            <a:off x="6168000" y="5360036"/>
            <a:ext cx="4500000" cy="370800"/>
          </a:xfrm>
        </p:spPr>
        <p:txBody>
          <a:bodyPr anchor="ctr" anchorCtr="0">
            <a:normAutofit/>
          </a:bodyPr>
          <a:lstStyle>
            <a:lvl1pPr marL="0" indent="0">
              <a:buNone/>
              <a:defRPr sz="1800" baseline="0"/>
            </a:lvl1pPr>
            <a:lvl2pPr marL="457200" indent="0">
              <a:buNone/>
              <a:defRPr/>
            </a:lvl2pPr>
          </a:lstStyle>
          <a:p>
            <a:pPr lvl="0"/>
            <a:r>
              <a:rPr lang="en-US" dirty="0"/>
              <a:t>Co-Supervisor Name &amp; Surname</a:t>
            </a:r>
            <a:endParaRPr lang="el-GR" dirty="0"/>
          </a:p>
        </p:txBody>
      </p:sp>
      <p:sp>
        <p:nvSpPr>
          <p:cNvPr id="29" name="TextBox 28"/>
          <p:cNvSpPr txBox="1"/>
          <p:nvPr userDrawn="1"/>
        </p:nvSpPr>
        <p:spPr>
          <a:xfrm>
            <a:off x="2958075" y="4916411"/>
            <a:ext cx="3209925" cy="369332"/>
          </a:xfrm>
          <a:prstGeom prst="rect">
            <a:avLst/>
          </a:prstGeom>
          <a:noFill/>
        </p:spPr>
        <p:txBody>
          <a:bodyPr wrap="square" rtlCol="0">
            <a:spAutoFit/>
          </a:bodyPr>
          <a:lstStyle/>
          <a:p>
            <a:pPr algn="r"/>
            <a:r>
              <a:rPr lang="en-US" dirty="0"/>
              <a:t>Supervisor</a:t>
            </a:r>
            <a:r>
              <a:rPr lang="el-GR" baseline="0" dirty="0"/>
              <a:t>:</a:t>
            </a:r>
            <a:endParaRPr lang="el-GR" dirty="0"/>
          </a:p>
        </p:txBody>
      </p:sp>
      <p:sp>
        <p:nvSpPr>
          <p:cNvPr id="30" name="TextBox 29"/>
          <p:cNvSpPr txBox="1"/>
          <p:nvPr userDrawn="1"/>
        </p:nvSpPr>
        <p:spPr>
          <a:xfrm>
            <a:off x="2958074" y="5345036"/>
            <a:ext cx="3209925" cy="369332"/>
          </a:xfrm>
          <a:prstGeom prst="rect">
            <a:avLst/>
          </a:prstGeom>
          <a:noFill/>
        </p:spPr>
        <p:txBody>
          <a:bodyPr wrap="square" rtlCol="0">
            <a:spAutoFit/>
          </a:bodyPr>
          <a:lstStyle/>
          <a:p>
            <a:pPr algn="r"/>
            <a:r>
              <a:rPr lang="en-US" dirty="0"/>
              <a:t>Co-Supervisor</a:t>
            </a:r>
            <a:r>
              <a:rPr lang="el-GR" dirty="0"/>
              <a:t>: </a:t>
            </a:r>
          </a:p>
        </p:txBody>
      </p:sp>
    </p:spTree>
    <p:extLst>
      <p:ext uri="{BB962C8B-B14F-4D97-AF65-F5344CB8AC3E}">
        <p14:creationId xmlns:p14="http://schemas.microsoft.com/office/powerpoint/2010/main" val="2851695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10"/>
          </p:nvPr>
        </p:nvSpPr>
        <p:spPr/>
        <p:txBody>
          <a:bodyPr/>
          <a:lstStyle/>
          <a:p>
            <a:fld id="{2F155C2B-0C9C-4BD2-B6C7-804AF6A85710}" type="datetime1">
              <a:rPr lang="el-GR" smtClean="0"/>
              <a:pPr/>
              <a:t>25/9/2026</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15885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l-GR"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480712-B4F2-449A-A132-25D3AF7A8C5B}" type="datetime1">
              <a:rPr lang="el-GR" smtClean="0"/>
              <a:pPr/>
              <a:t>25/9/2026</a:t>
            </a:fld>
            <a:endParaRPr lang="el-GR" dirty="0"/>
          </a:p>
        </p:txBody>
      </p:sp>
      <p:sp>
        <p:nvSpPr>
          <p:cNvPr id="5" name="Footer Placeholder 4"/>
          <p:cNvSpPr>
            <a:spLocks noGrp="1"/>
          </p:cNvSpPr>
          <p:nvPr>
            <p:ph type="ftr" sz="quarter" idx="11"/>
          </p:nvPr>
        </p:nvSpPr>
        <p:spPr/>
        <p:txBody>
          <a:bodyPr/>
          <a:lstStyle/>
          <a:p>
            <a:endParaRPr lang="el-GR" dirty="0"/>
          </a:p>
        </p:txBody>
      </p:sp>
      <p:sp>
        <p:nvSpPr>
          <p:cNvPr id="6" name="Slide Number Placeholder 5"/>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3499631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p:txBody>
          <a:bodyPr/>
          <a:lstStyle/>
          <a:p>
            <a:fld id="{485E9EAD-DFEB-4565-B7A5-3E520C091F5D}" type="datetime1">
              <a:rPr lang="el-GR" smtClean="0"/>
              <a:pPr/>
              <a:t>25/9/2026</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33238070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34000" y="363600"/>
            <a:ext cx="7524000" cy="1325563"/>
          </a:xfrm>
        </p:spPr>
        <p:txBody>
          <a:bodyPr/>
          <a:lstStyle/>
          <a:p>
            <a:r>
              <a:rPr lang="en-US"/>
              <a:t>Click to edit Master title style</a:t>
            </a:r>
            <a:endParaRPr lang="el-GR"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rgbClr val="CE1E8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p:txBody>
          <a:bodyPr/>
          <a:lstStyle/>
          <a:p>
            <a:fld id="{E3FFD5EC-99FC-4D6E-9F2C-3BC0936AA1DB}" type="datetime1">
              <a:rPr lang="el-GR" smtClean="0"/>
              <a:pPr/>
              <a:t>25/9/2026</a:t>
            </a:fld>
            <a:endParaRPr lang="el-GR" dirty="0"/>
          </a:p>
        </p:txBody>
      </p:sp>
      <p:sp>
        <p:nvSpPr>
          <p:cNvPr id="8" name="Footer Placeholder 7"/>
          <p:cNvSpPr>
            <a:spLocks noGrp="1"/>
          </p:cNvSpPr>
          <p:nvPr>
            <p:ph type="ftr" sz="quarter" idx="11"/>
          </p:nvPr>
        </p:nvSpPr>
        <p:spPr/>
        <p:txBody>
          <a:bodyPr/>
          <a:lstStyle/>
          <a:p>
            <a:endParaRPr lang="el-GR" dirty="0"/>
          </a:p>
        </p:txBody>
      </p:sp>
      <p:sp>
        <p:nvSpPr>
          <p:cNvPr id="9" name="Slide Number Placeholder 8"/>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10350466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l-GR"/>
          </a:p>
        </p:txBody>
      </p:sp>
      <p:sp>
        <p:nvSpPr>
          <p:cNvPr id="3" name="Date Placeholder 2"/>
          <p:cNvSpPr>
            <a:spLocks noGrp="1"/>
          </p:cNvSpPr>
          <p:nvPr>
            <p:ph type="dt" sz="half" idx="10"/>
          </p:nvPr>
        </p:nvSpPr>
        <p:spPr/>
        <p:txBody>
          <a:bodyPr/>
          <a:lstStyle/>
          <a:p>
            <a:fld id="{71123903-EEDC-444C-9207-385EB443286F}" type="datetime1">
              <a:rPr lang="el-GR" smtClean="0"/>
              <a:pPr/>
              <a:t>25/9/2026</a:t>
            </a:fld>
            <a:endParaRPr lang="el-GR" dirty="0"/>
          </a:p>
        </p:txBody>
      </p:sp>
      <p:sp>
        <p:nvSpPr>
          <p:cNvPr id="4" name="Footer Placeholder 3"/>
          <p:cNvSpPr>
            <a:spLocks noGrp="1"/>
          </p:cNvSpPr>
          <p:nvPr>
            <p:ph type="ftr" sz="quarter" idx="11"/>
          </p:nvPr>
        </p:nvSpPr>
        <p:spPr/>
        <p:txBody>
          <a:bodyPr/>
          <a:lstStyle/>
          <a:p>
            <a:endParaRPr lang="el-GR" dirty="0"/>
          </a:p>
        </p:txBody>
      </p:sp>
      <p:sp>
        <p:nvSpPr>
          <p:cNvPr id="5" name="Slide Number Placeholder 4"/>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241403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645883-9285-4D58-B805-7A0A6A52D9F8}" type="datetime1">
              <a:rPr lang="el-GR" smtClean="0"/>
              <a:pPr/>
              <a:t>25/9/2026</a:t>
            </a:fld>
            <a:endParaRPr lang="el-GR" dirty="0"/>
          </a:p>
        </p:txBody>
      </p:sp>
      <p:sp>
        <p:nvSpPr>
          <p:cNvPr id="3" name="Footer Placeholder 2"/>
          <p:cNvSpPr>
            <a:spLocks noGrp="1"/>
          </p:cNvSpPr>
          <p:nvPr>
            <p:ph type="ftr" sz="quarter" idx="11"/>
          </p:nvPr>
        </p:nvSpPr>
        <p:spPr/>
        <p:txBody>
          <a:bodyPr/>
          <a:lstStyle/>
          <a:p>
            <a:endParaRPr lang="el-GR" dirty="0"/>
          </a:p>
        </p:txBody>
      </p:sp>
      <p:sp>
        <p:nvSpPr>
          <p:cNvPr id="4" name="Slide Number Placeholder 3"/>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2111750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DCC323-CC5F-4863-81F1-93D54F88C512}" type="datetime1">
              <a:rPr lang="el-GR" smtClean="0"/>
              <a:pPr/>
              <a:t>25/9/2026</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28C4B9FD-BBCD-4D20-BE68-D5FD8F544B57}" type="slidenum">
              <a:rPr lang="el-GR" smtClean="0"/>
              <a:pPr/>
              <a:t>‹#›</a:t>
            </a:fld>
            <a:endParaRPr lang="el-GR" dirty="0"/>
          </a:p>
        </p:txBody>
      </p:sp>
    </p:spTree>
    <p:extLst>
      <p:ext uri="{BB962C8B-B14F-4D97-AF65-F5344CB8AC3E}">
        <p14:creationId xmlns:p14="http://schemas.microsoft.com/office/powerpoint/2010/main" val="267603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el-GR" dirty="0"/>
          </a:p>
        </p:txBody>
      </p:sp>
      <p:sp>
        <p:nvSpPr>
          <p:cNvPr id="5" name="Date Placeholder 4"/>
          <p:cNvSpPr>
            <a:spLocks noGrp="1"/>
          </p:cNvSpPr>
          <p:nvPr>
            <p:ph type="dt" sz="half" idx="10"/>
          </p:nvPr>
        </p:nvSpPr>
        <p:spPr/>
        <p:txBody>
          <a:bodyPr/>
          <a:lstStyle/>
          <a:p>
            <a:fld id="{A6BCE75A-F852-4657-8ADB-83360D3D6C52}" type="datetime1">
              <a:rPr lang="el-GR" smtClean="0"/>
              <a:pPr/>
              <a:t>25/9/2026</a:t>
            </a:fld>
            <a:endParaRPr lang="el-GR" dirty="0"/>
          </a:p>
        </p:txBody>
      </p:sp>
      <p:sp>
        <p:nvSpPr>
          <p:cNvPr id="6" name="Footer Placeholder 5"/>
          <p:cNvSpPr>
            <a:spLocks noGrp="1"/>
          </p:cNvSpPr>
          <p:nvPr>
            <p:ph type="ftr" sz="quarter" idx="11"/>
          </p:nvPr>
        </p:nvSpPr>
        <p:spPr/>
        <p:txBody>
          <a:bodyPr/>
          <a:lstStyle/>
          <a:p>
            <a:endParaRPr lang="el-GR" dirty="0"/>
          </a:p>
        </p:txBody>
      </p:sp>
      <p:sp>
        <p:nvSpPr>
          <p:cNvPr id="7" name="Slide Number Placeholder 6"/>
          <p:cNvSpPr>
            <a:spLocks noGrp="1"/>
          </p:cNvSpPr>
          <p:nvPr>
            <p:ph type="sldNum" sz="quarter" idx="12"/>
          </p:nvPr>
        </p:nvSpPr>
        <p:spPr/>
        <p:txBody>
          <a:bodyPr/>
          <a:lstStyle/>
          <a:p>
            <a:fld id="{28C4B9FD-BBCD-4D20-BE68-D5FD8F544B57}" type="slidenum">
              <a:rPr lang="el-GR" smtClean="0"/>
              <a:pPr/>
              <a:t>‹#›</a:t>
            </a:fld>
            <a:endParaRPr lang="el-GR" dirty="0"/>
          </a:p>
        </p:txBody>
      </p:sp>
      <p:sp>
        <p:nvSpPr>
          <p:cNvPr id="8" name="Title 1"/>
          <p:cNvSpPr>
            <a:spLocks noGrp="1"/>
          </p:cNvSpPr>
          <p:nvPr>
            <p:ph type="title"/>
          </p:nvPr>
        </p:nvSpPr>
        <p:spPr>
          <a:xfrm>
            <a:off x="839788" y="1424763"/>
            <a:ext cx="3932237" cy="1031358"/>
          </a:xfrm>
        </p:spPr>
        <p:txBody>
          <a:bodyPr anchor="b"/>
          <a:lstStyle>
            <a:lvl1pPr>
              <a:defRPr sz="3200"/>
            </a:lvl1pPr>
          </a:lstStyle>
          <a:p>
            <a:r>
              <a:rPr lang="en-US"/>
              <a:t>Click to edit Master title style</a:t>
            </a:r>
            <a:endParaRPr lang="el-GR"/>
          </a:p>
        </p:txBody>
      </p:sp>
      <p:sp>
        <p:nvSpPr>
          <p:cNvPr id="9" name="Text Placeholder 3"/>
          <p:cNvSpPr>
            <a:spLocks noGrp="1"/>
          </p:cNvSpPr>
          <p:nvPr>
            <p:ph type="body" sz="half" idx="2"/>
          </p:nvPr>
        </p:nvSpPr>
        <p:spPr>
          <a:xfrm>
            <a:off x="839788" y="2583712"/>
            <a:ext cx="3932237" cy="327733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561438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tif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tif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33939" y="365125"/>
            <a:ext cx="7524000" cy="1325563"/>
          </a:xfrm>
          <a:prstGeom prst="rect">
            <a:avLst/>
          </a:prstGeom>
        </p:spPr>
        <p:txBody>
          <a:bodyPr vert="horz" lIns="91440" tIns="45720" rIns="91440" bIns="45720" rtlCol="0" anchor="t">
            <a:normAutofit/>
          </a:bodyPr>
          <a:lstStyle/>
          <a:p>
            <a:r>
              <a:rPr lang="en-US"/>
              <a:t>Click to edit Master title style</a:t>
            </a:r>
            <a:endParaRPr lang="el-GR"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5F75D4-3E8F-4EF7-80BC-9667B1E2DFC7}" type="datetime1">
              <a:rPr lang="el-GR" smtClean="0"/>
              <a:pPr/>
              <a:t>25/9/2026</a:t>
            </a:fld>
            <a:endParaRPr lang="el-GR"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C4B9FD-BBCD-4D20-BE68-D5FD8F544B57}" type="slidenum">
              <a:rPr lang="el-GR" smtClean="0"/>
              <a:pPr/>
              <a:t>‹#›</a:t>
            </a:fld>
            <a:endParaRPr lang="el-GR" dirty="0"/>
          </a:p>
        </p:txBody>
      </p:sp>
      <p:pic>
        <p:nvPicPr>
          <p:cNvPr id="10" name="Picture 9"/>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11439619" y="1"/>
            <a:ext cx="752381" cy="6858000"/>
          </a:xfrm>
          <a:prstGeom prst="rect">
            <a:avLst/>
          </a:prstGeom>
        </p:spPr>
      </p:pic>
      <p:pic>
        <p:nvPicPr>
          <p:cNvPr id="12" name="Picture 11"/>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524" y="0"/>
            <a:ext cx="761905" cy="6858000"/>
          </a:xfrm>
          <a:prstGeom prst="rect">
            <a:avLst/>
          </a:prstGeom>
        </p:spPr>
      </p:pic>
      <p:pic>
        <p:nvPicPr>
          <p:cNvPr id="11" name="Picture 10">
            <a:extLst>
              <a:ext uri="{FF2B5EF4-FFF2-40B4-BE49-F238E27FC236}">
                <a16:creationId xmlns:a16="http://schemas.microsoft.com/office/drawing/2014/main" id="{85B6314A-DCF5-4461-B258-456B530D2BE2}"/>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66887" y="285089"/>
            <a:ext cx="2545301" cy="1108800"/>
          </a:xfrm>
          <a:prstGeom prst="rect">
            <a:avLst/>
          </a:prstGeom>
        </p:spPr>
      </p:pic>
    </p:spTree>
    <p:extLst>
      <p:ext uri="{BB962C8B-B14F-4D97-AF65-F5344CB8AC3E}">
        <p14:creationId xmlns:p14="http://schemas.microsoft.com/office/powerpoint/2010/main" val="39338415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E1E82"/>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E1E8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E1E82"/>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E1E82"/>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chart" Target="../charts/chart1.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5.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6.png"/><Relationship Id="rId9"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9.png"/><Relationship Id="rId5" Type="http://schemas.openxmlformats.org/officeDocument/2006/relationships/image" Target="../media/image26.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9.png"/><Relationship Id="rId5" Type="http://schemas.openxmlformats.org/officeDocument/2006/relationships/image" Target="../media/image18.pn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668000" y="325437"/>
            <a:ext cx="7524000" cy="1325563"/>
          </a:xfrm>
        </p:spPr>
        <p:txBody>
          <a:bodyPr>
            <a:noAutofit/>
          </a:bodyPr>
          <a:lstStyle/>
          <a:p>
            <a:pPr algn="ctr"/>
            <a:r>
              <a:rPr lang="en-US" sz="3200" dirty="0">
                <a:latin typeface="+mn-lt"/>
                <a:cs typeface="Times New Roman" pitchFamily="18" charset="0"/>
              </a:rPr>
              <a:t>Accounting Lab / DESUS Project</a:t>
            </a:r>
            <a:br>
              <a:rPr lang="en-US" sz="3200" dirty="0">
                <a:latin typeface="+mn-lt"/>
                <a:cs typeface="Times New Roman" pitchFamily="18" charset="0"/>
              </a:rPr>
            </a:br>
            <a:r>
              <a:rPr lang="en-US" sz="3200" dirty="0">
                <a:latin typeface="+mn-lt"/>
                <a:cs typeface="Times New Roman" pitchFamily="18" charset="0"/>
              </a:rPr>
              <a:t>acclab.eap.gr/desus/</a:t>
            </a:r>
            <a:br>
              <a:rPr lang="en-US" sz="3000" dirty="0">
                <a:latin typeface="+mn-lt"/>
                <a:cs typeface="Times New Roman" pitchFamily="18" charset="0"/>
              </a:rPr>
            </a:br>
            <a:endParaRPr lang="en-US" sz="3000" dirty="0">
              <a:latin typeface="+mn-lt"/>
              <a:cs typeface="Times New Roman" pitchFamily="18" charset="0"/>
            </a:endParaRPr>
          </a:p>
        </p:txBody>
      </p:sp>
      <p:sp>
        <p:nvSpPr>
          <p:cNvPr id="3" name="2 - Θέση περιεχομένου"/>
          <p:cNvSpPr>
            <a:spLocks noGrp="1"/>
          </p:cNvSpPr>
          <p:nvPr>
            <p:ph idx="1"/>
          </p:nvPr>
        </p:nvSpPr>
        <p:spPr>
          <a:xfrm>
            <a:off x="1320800" y="3810000"/>
            <a:ext cx="9550400" cy="1651000"/>
          </a:xfrm>
        </p:spPr>
        <p:txBody>
          <a:bodyPr anchor="ctr">
            <a:noAutofit/>
          </a:bodyPr>
          <a:lstStyle/>
          <a:p>
            <a:pPr marL="0" marR="0" lvl="0" indent="0" algn="ctr">
              <a:lnSpc>
                <a:spcPct val="100000"/>
              </a:lnSpc>
              <a:spcBef>
                <a:spcPts val="400"/>
              </a:spcBef>
              <a:spcAft>
                <a:spcPts val="0"/>
              </a:spcAft>
              <a:buNone/>
            </a:pPr>
            <a:r>
              <a:rPr lang="en-US" sz="1600" dirty="0">
                <a:solidFill>
                  <a:srgbClr val="000000"/>
                </a:solidFill>
              </a:rPr>
              <a:t>George Peppas</a:t>
            </a:r>
            <a:r>
              <a:rPr lang="en-US" sz="1200" baseline="30000" dirty="0">
                <a:solidFill>
                  <a:srgbClr val="000000"/>
                </a:solidFill>
              </a:rPr>
              <a:t>1,2</a:t>
            </a:r>
            <a:r>
              <a:rPr lang="en-US" sz="1600" dirty="0">
                <a:solidFill>
                  <a:srgbClr val="000000"/>
                </a:solidFill>
              </a:rPr>
              <a:t>, Chrysavgi Mitsi</a:t>
            </a:r>
            <a:r>
              <a:rPr lang="en-US" sz="1200" baseline="30000" dirty="0">
                <a:solidFill>
                  <a:srgbClr val="000000"/>
                </a:solidFill>
              </a:rPr>
              <a:t>2</a:t>
            </a:r>
            <a:r>
              <a:rPr lang="en-US" sz="1600" dirty="0">
                <a:solidFill>
                  <a:srgbClr val="000000"/>
                </a:solidFill>
              </a:rPr>
              <a:t>, Antonis Sarantidis</a:t>
            </a:r>
            <a:r>
              <a:rPr lang="en-US" sz="1200" baseline="30000" dirty="0">
                <a:solidFill>
                  <a:srgbClr val="000000"/>
                </a:solidFill>
              </a:rPr>
              <a:t>2</a:t>
            </a:r>
            <a:r>
              <a:rPr lang="en-US" sz="1600" dirty="0">
                <a:solidFill>
                  <a:srgbClr val="000000"/>
                </a:solidFill>
              </a:rPr>
              <a:t>, Augustinos Dimitras</a:t>
            </a:r>
            <a:r>
              <a:rPr lang="en-US" sz="1200" baseline="30000" dirty="0">
                <a:solidFill>
                  <a:srgbClr val="000000"/>
                </a:solidFill>
              </a:rPr>
              <a:t>2</a:t>
            </a:r>
            <a:r>
              <a:rPr lang="en-US" sz="1600" dirty="0">
                <a:solidFill>
                  <a:srgbClr val="000000"/>
                </a:solidFill>
              </a:rPr>
              <a:t> and Christina Diakaki</a:t>
            </a:r>
            <a:r>
              <a:rPr lang="en-US" sz="1200" baseline="30000" dirty="0">
                <a:solidFill>
                  <a:srgbClr val="000000"/>
                </a:solidFill>
              </a:rPr>
              <a:t>2,3</a:t>
            </a:r>
          </a:p>
          <a:p>
            <a:pPr marL="0" marR="0" lvl="0" indent="0" algn="ctr">
              <a:lnSpc>
                <a:spcPct val="100000"/>
              </a:lnSpc>
              <a:spcBef>
                <a:spcPts val="400"/>
              </a:spcBef>
              <a:spcAft>
                <a:spcPts val="0"/>
              </a:spcAft>
              <a:buNone/>
            </a:pPr>
            <a:r>
              <a:rPr lang="en-US" sz="1000" baseline="30000" dirty="0">
                <a:solidFill>
                  <a:srgbClr val="596273"/>
                </a:solidFill>
              </a:rPr>
              <a:t>1</a:t>
            </a:r>
            <a:r>
              <a:rPr lang="en-US" sz="1300" dirty="0">
                <a:solidFill>
                  <a:srgbClr val="596273"/>
                </a:solidFill>
              </a:rPr>
              <a:t>Department of Business Administration, University of Peloponnese</a:t>
            </a:r>
          </a:p>
          <a:p>
            <a:pPr marL="0" marR="0" lvl="0" indent="0" algn="ctr">
              <a:lnSpc>
                <a:spcPct val="100000"/>
              </a:lnSpc>
              <a:spcBef>
                <a:spcPts val="400"/>
              </a:spcBef>
              <a:spcAft>
                <a:spcPts val="0"/>
              </a:spcAft>
              <a:buNone/>
            </a:pPr>
            <a:r>
              <a:rPr lang="en-US" sz="1000" baseline="30000" dirty="0">
                <a:solidFill>
                  <a:srgbClr val="596273"/>
                </a:solidFill>
              </a:rPr>
              <a:t>2</a:t>
            </a:r>
            <a:r>
              <a:rPr lang="en-US" sz="1300" dirty="0">
                <a:solidFill>
                  <a:srgbClr val="596273"/>
                </a:solidFill>
              </a:rPr>
              <a:t>Accounting Laboratory, School of Social Sciences, Hellenic Open University</a:t>
            </a:r>
          </a:p>
          <a:p>
            <a:pPr marL="0" marR="0" lvl="0" indent="0" algn="ctr">
              <a:lnSpc>
                <a:spcPct val="100000"/>
              </a:lnSpc>
              <a:spcBef>
                <a:spcPts val="400"/>
              </a:spcBef>
              <a:spcAft>
                <a:spcPts val="0"/>
              </a:spcAft>
              <a:buNone/>
            </a:pPr>
            <a:r>
              <a:rPr lang="en-US" sz="1000" baseline="30000" dirty="0">
                <a:solidFill>
                  <a:srgbClr val="596273"/>
                </a:solidFill>
              </a:rPr>
              <a:t>3</a:t>
            </a:r>
            <a:r>
              <a:rPr lang="en-US" sz="1300" dirty="0">
                <a:solidFill>
                  <a:srgbClr val="596273"/>
                </a:solidFill>
              </a:rPr>
              <a:t>School of Production Engineering and Management of the Technical University of Crete</a:t>
            </a:r>
          </a:p>
          <a:p>
            <a:pPr marL="0" marR="0" lvl="0" indent="0" algn="ctr">
              <a:lnSpc>
                <a:spcPct val="100000"/>
              </a:lnSpc>
              <a:spcBef>
                <a:spcPts val="400"/>
              </a:spcBef>
              <a:spcAft>
                <a:spcPts val="0"/>
              </a:spcAft>
              <a:buNone/>
            </a:pPr>
            <a:endParaRPr lang="en-US" sz="1200" i="1" dirty="0">
              <a:solidFill>
                <a:srgbClr val="596273"/>
              </a:solidFill>
            </a:endParaRPr>
          </a:p>
        </p:txBody>
      </p:sp>
      <p:sp>
        <p:nvSpPr>
          <p:cNvPr id="6" name="5 - Θέση αριθμού διαφάνειας"/>
          <p:cNvSpPr>
            <a:spLocks noGrp="1"/>
          </p:cNvSpPr>
          <p:nvPr>
            <p:ph type="sldNum" sz="quarter" idx="12"/>
          </p:nvPr>
        </p:nvSpPr>
        <p:spPr/>
        <p:txBody>
          <a:bodyPr/>
          <a:lstStyle/>
          <a:p>
            <a:fld id="{28C4B9FD-BBCD-4D20-BE68-D5FD8F544B57}" type="slidenum">
              <a:rPr lang="el-GR" smtClean="0"/>
              <a:pPr/>
              <a:t>1</a:t>
            </a:fld>
            <a:endParaRPr lang="el-GR" dirty="0"/>
          </a:p>
        </p:txBody>
      </p:sp>
      <p:sp>
        <p:nvSpPr>
          <p:cNvPr id="7" name="Subtitle 2"/>
          <p:cNvSpPr txBox="1">
            <a:spLocks/>
          </p:cNvSpPr>
          <p:nvPr/>
        </p:nvSpPr>
        <p:spPr>
          <a:xfrm>
            <a:off x="1320800" y="1905000"/>
            <a:ext cx="9550400" cy="1778000"/>
          </a:xfrm>
          <a:prstGeom prst="rect">
            <a:avLst/>
          </a:prstGeom>
        </p:spPr>
        <p:txBody>
          <a:bodyPr vert="horz" lIns="91440" tIns="45720" rIns="91440" bIns="45720" rtlCol="0">
            <a:noAutofit/>
          </a:bodyPr>
          <a:lstStyle/>
          <a:p>
            <a:pPr algn="ctr">
              <a:lnSpc>
                <a:spcPct val="100000"/>
              </a:lnSpc>
              <a:buNone/>
            </a:pPr>
            <a:r>
              <a:rPr lang="en-US" sz="3600" b="1" dirty="0">
                <a:solidFill>
                  <a:srgbClr val="CE1E82"/>
                </a:solidFill>
                <a:latin typeface="Calibri Light"/>
              </a:rPr>
              <a:t>How do VCs select start-ups to finance?</a:t>
            </a:r>
          </a:p>
          <a:p>
            <a:pPr algn="ctr">
              <a:lnSpc>
                <a:spcPct val="100000"/>
              </a:lnSpc>
              <a:spcBef>
                <a:spcPts val="800"/>
              </a:spcBef>
              <a:buNone/>
            </a:pPr>
            <a:r>
              <a:rPr lang="en-US" sz="2400" b="0" dirty="0">
                <a:solidFill>
                  <a:srgbClr val="272F3D"/>
                </a:solidFill>
                <a:latin typeface="Calibri Light"/>
              </a:rPr>
              <a:t>A meta-analysis and review</a:t>
            </a:r>
          </a:p>
        </p:txBody>
      </p:sp>
      <p:sp>
        <p:nvSpPr>
          <p:cNvPr id="8" name="TextBox 7"/>
          <p:cNvSpPr txBox="1"/>
          <p:nvPr/>
        </p:nvSpPr>
        <p:spPr>
          <a:xfrm>
            <a:off x="1320800" y="5715000"/>
            <a:ext cx="9550400" cy="381000"/>
          </a:xfrm>
          <a:prstGeom prst="rect">
            <a:avLst/>
          </a:prstGeom>
          <a:noFill/>
        </p:spPr>
        <p:txBody>
          <a:bodyPr wrap="square" lIns="18288" tIns="18288" rIns="18288" bIns="18288" anchor="ctr">
            <a:noAutofit/>
          </a:bodyPr>
          <a:lstStyle/>
          <a:p>
            <a:pPr marL="0" indent="0" algn="ctr">
              <a:buNone/>
            </a:pPr>
            <a:r>
              <a:rPr sz="2000" b="1" dirty="0">
                <a:solidFill>
                  <a:srgbClr val="CE1E82"/>
                </a:solidFill>
              </a:rPr>
              <a:t>ICBE 2026</a:t>
            </a:r>
            <a:r>
              <a:rPr sz="2000" dirty="0">
                <a:solidFill>
                  <a:srgbClr val="272F3D"/>
                </a:solidFill>
              </a:rPr>
              <a:t>   |   Hellenic Open University</a:t>
            </a:r>
          </a:p>
        </p:txBody>
      </p:sp>
      <p:pic>
        <p:nvPicPr>
          <p:cNvPr id="5" name="Picture 4">
            <a:extLst>
              <a:ext uri="{FF2B5EF4-FFF2-40B4-BE49-F238E27FC236}">
                <a16:creationId xmlns:a16="http://schemas.microsoft.com/office/drawing/2014/main" id="{406AF715-63F9-968B-40B0-707F84BF7C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092" y="5645150"/>
            <a:ext cx="2800350" cy="1076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1567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Why revisit how VCs choose?</a:t>
            </a:r>
          </a:p>
          <a:p>
            <a:pPr>
              <a:lnSpc>
                <a:spcPct val="100000"/>
              </a:lnSpc>
              <a:spcBef>
                <a:spcPts val="500"/>
              </a:spcBef>
            </a:pPr>
            <a:r>
              <a:rPr sz="1600" b="0">
                <a:solidFill>
                  <a:srgbClr val="CE1E82"/>
                </a:solidFill>
                <a:latin typeface="Calibri"/>
              </a:rPr>
              <a:t>Five decades of evidence (1984–2025), fragmented across methods</a:t>
            </a:r>
          </a:p>
        </p:txBody>
      </p:sp>
      <p:sp>
        <p:nvSpPr>
          <p:cNvPr id="3" name="TextBox 2"/>
          <p:cNvSpPr txBox="1"/>
          <p:nvPr/>
        </p:nvSpPr>
        <p:spPr>
          <a:xfrm>
            <a:off x="1005840" y="1764792"/>
            <a:ext cx="10149840" cy="868680"/>
          </a:xfrm>
          <a:prstGeom prst="rect">
            <a:avLst/>
          </a:prstGeom>
          <a:noFill/>
        </p:spPr>
        <p:txBody>
          <a:bodyPr wrap="square" lIns="18288" tIns="18288" rIns="18288" bIns="18288" anchor="t">
            <a:noAutofit/>
          </a:bodyPr>
          <a:lstStyle/>
          <a:p>
            <a:pPr marL="0" indent="0" algn="l">
              <a:lnSpc>
                <a:spcPct val="105000"/>
              </a:lnSpc>
              <a:buNone/>
            </a:pPr>
            <a:r>
              <a:rPr sz="1700" b="1">
                <a:solidFill>
                  <a:srgbClr val="272F3D"/>
                </a:solidFill>
              </a:rPr>
              <a:t>VCs screen thousands of start-ups but fund very few. </a:t>
            </a:r>
            <a:r>
              <a:rPr sz="1700">
                <a:solidFill>
                  <a:srgbClr val="1F2430"/>
                </a:solidFill>
              </a:rPr>
              <a:t>The criteria they apply shape which technologies, teams and business models reach the market — yet the evidence on those criteria is dispersed across disciplines, methods and outcome definitions.</a:t>
            </a:r>
          </a:p>
        </p:txBody>
      </p:sp>
      <p:sp>
        <p:nvSpPr>
          <p:cNvPr id="4" name="Rounded Rectangle 3"/>
          <p:cNvSpPr/>
          <p:nvPr/>
        </p:nvSpPr>
        <p:spPr>
          <a:xfrm>
            <a:off x="1005840" y="2761488"/>
            <a:ext cx="4572000" cy="2176272"/>
          </a:xfrm>
          <a:prstGeom prst="roundRect">
            <a:avLst>
              <a:gd name="adj" fmla="val 504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 name="Oval 4"/>
          <p:cNvSpPr/>
          <p:nvPr/>
        </p:nvSpPr>
        <p:spPr>
          <a:xfrm>
            <a:off x="1234440" y="2990088"/>
            <a:ext cx="566928" cy="56692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6" name="Picture 5" descr="comments_w.png"/>
          <p:cNvPicPr>
            <a:picLocks noChangeAspect="1"/>
          </p:cNvPicPr>
          <p:nvPr/>
        </p:nvPicPr>
        <p:blipFill>
          <a:blip r:embed="rId3"/>
          <a:stretch>
            <a:fillRect/>
          </a:stretch>
        </p:blipFill>
        <p:spPr>
          <a:xfrm>
            <a:off x="1370502" y="3126150"/>
            <a:ext cx="294802" cy="294802"/>
          </a:xfrm>
          <a:prstGeom prst="rect">
            <a:avLst/>
          </a:prstGeom>
        </p:spPr>
      </p:pic>
      <p:sp>
        <p:nvSpPr>
          <p:cNvPr id="7" name="TextBox 6"/>
          <p:cNvSpPr txBox="1"/>
          <p:nvPr/>
        </p:nvSpPr>
        <p:spPr>
          <a:xfrm>
            <a:off x="1965960" y="2944368"/>
            <a:ext cx="3474720" cy="274320"/>
          </a:xfrm>
          <a:prstGeom prst="rect">
            <a:avLst/>
          </a:prstGeom>
          <a:noFill/>
        </p:spPr>
        <p:txBody>
          <a:bodyPr wrap="square" lIns="18288" tIns="18288" rIns="18288" bIns="18288" anchor="t">
            <a:noAutofit/>
          </a:bodyPr>
          <a:lstStyle/>
          <a:p>
            <a:pPr marL="0" indent="0" algn="l">
              <a:buNone/>
            </a:pPr>
            <a:r>
              <a:rPr sz="1200" b="1" spc="100">
                <a:solidFill>
                  <a:srgbClr val="CE1E82"/>
                </a:solidFill>
              </a:rPr>
              <a:t>STATED IMPORTANCE</a:t>
            </a:r>
          </a:p>
        </p:txBody>
      </p:sp>
      <p:sp>
        <p:nvSpPr>
          <p:cNvPr id="8" name="TextBox 7"/>
          <p:cNvSpPr txBox="1"/>
          <p:nvPr/>
        </p:nvSpPr>
        <p:spPr>
          <a:xfrm>
            <a:off x="1965960" y="3200400"/>
            <a:ext cx="3474720" cy="384048"/>
          </a:xfrm>
          <a:prstGeom prst="rect">
            <a:avLst/>
          </a:prstGeom>
          <a:noFill/>
        </p:spPr>
        <p:txBody>
          <a:bodyPr wrap="square" lIns="18288" tIns="18288" rIns="18288" bIns="18288" anchor="t">
            <a:noAutofit/>
          </a:bodyPr>
          <a:lstStyle/>
          <a:p>
            <a:pPr marL="0" indent="0" algn="l">
              <a:buNone/>
            </a:pPr>
            <a:r>
              <a:rPr sz="2000" b="1">
                <a:solidFill>
                  <a:srgbClr val="272F3D"/>
                </a:solidFill>
              </a:rPr>
              <a:t>What investors say matters</a:t>
            </a:r>
          </a:p>
        </p:txBody>
      </p:sp>
      <p:sp>
        <p:nvSpPr>
          <p:cNvPr id="9" name="TextBox 8"/>
          <p:cNvSpPr txBox="1"/>
          <p:nvPr/>
        </p:nvSpPr>
        <p:spPr>
          <a:xfrm>
            <a:off x="1261872" y="3749039"/>
            <a:ext cx="4114800" cy="1143000"/>
          </a:xfrm>
          <a:prstGeom prst="rect">
            <a:avLst/>
          </a:prstGeom>
          <a:noFill/>
        </p:spPr>
        <p:txBody>
          <a:bodyPr wrap="square" lIns="18288" tIns="18288" rIns="18288" bIns="18288" anchor="t">
            <a:noAutofit/>
          </a:bodyPr>
          <a:lstStyle/>
          <a:p>
            <a:pPr marL="182880" indent="-182880" algn="l">
              <a:spcAft>
                <a:spcPts val="400"/>
              </a:spcAft>
              <a:buClr>
                <a:srgbClr val="CE1E82"/>
              </a:buClr>
              <a:buSzPct val="100000"/>
              <a:buFont typeface="Arial"/>
              <a:buChar char="•"/>
            </a:pPr>
            <a:r>
              <a:rPr sz="1450">
                <a:solidFill>
                  <a:srgbClr val="1F2430"/>
                </a:solidFill>
              </a:rPr>
              <a:t>Surveys, importance ratings and rankings</a:t>
            </a:r>
          </a:p>
          <a:p>
            <a:pPr marL="182880" indent="-182880" algn="l">
              <a:spcAft>
                <a:spcPts val="400"/>
              </a:spcAft>
              <a:buClr>
                <a:srgbClr val="CE1E82"/>
              </a:buClr>
              <a:buSzPct val="100000"/>
              <a:buFont typeface="Arial"/>
              <a:buChar char="•"/>
            </a:pPr>
            <a:r>
              <a:rPr sz="1450">
                <a:solidFill>
                  <a:srgbClr val="1F2430"/>
                </a:solidFill>
              </a:rPr>
              <a:t>Multi-criteria (MCDM) weighting exercises</a:t>
            </a:r>
          </a:p>
          <a:p>
            <a:pPr marL="182880" indent="-182880" algn="l">
              <a:spcAft>
                <a:spcPts val="400"/>
              </a:spcAft>
              <a:buClr>
                <a:srgbClr val="CE1E82"/>
              </a:buClr>
              <a:buSzPct val="100000"/>
              <a:buFont typeface="Arial"/>
              <a:buChar char="•"/>
            </a:pPr>
            <a:r>
              <a:rPr sz="1450">
                <a:solidFill>
                  <a:srgbClr val="1F2430"/>
                </a:solidFill>
              </a:rPr>
              <a:t>Captures perceived importance</a:t>
            </a:r>
          </a:p>
        </p:txBody>
      </p:sp>
      <p:sp>
        <p:nvSpPr>
          <p:cNvPr id="10" name="Rounded Rectangle 9"/>
          <p:cNvSpPr/>
          <p:nvPr/>
        </p:nvSpPr>
        <p:spPr>
          <a:xfrm>
            <a:off x="6583680" y="2761488"/>
            <a:ext cx="4572000" cy="2176272"/>
          </a:xfrm>
          <a:prstGeom prst="roundRect">
            <a:avLst>
              <a:gd name="adj" fmla="val 504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1" name="Oval 10"/>
          <p:cNvSpPr/>
          <p:nvPr/>
        </p:nvSpPr>
        <p:spPr>
          <a:xfrm>
            <a:off x="6812280" y="2990088"/>
            <a:ext cx="566928" cy="56692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2" name="Picture 11" descr="market_w.png"/>
          <p:cNvPicPr>
            <a:picLocks noChangeAspect="1"/>
          </p:cNvPicPr>
          <p:nvPr/>
        </p:nvPicPr>
        <p:blipFill>
          <a:blip r:embed="rId4"/>
          <a:stretch>
            <a:fillRect/>
          </a:stretch>
        </p:blipFill>
        <p:spPr>
          <a:xfrm>
            <a:off x="6948342" y="3126150"/>
            <a:ext cx="294802" cy="294802"/>
          </a:xfrm>
          <a:prstGeom prst="rect">
            <a:avLst/>
          </a:prstGeom>
        </p:spPr>
      </p:pic>
      <p:sp>
        <p:nvSpPr>
          <p:cNvPr id="13" name="TextBox 12"/>
          <p:cNvSpPr txBox="1"/>
          <p:nvPr/>
        </p:nvSpPr>
        <p:spPr>
          <a:xfrm>
            <a:off x="7543800" y="2944368"/>
            <a:ext cx="3474720" cy="274320"/>
          </a:xfrm>
          <a:prstGeom prst="rect">
            <a:avLst/>
          </a:prstGeom>
          <a:noFill/>
        </p:spPr>
        <p:txBody>
          <a:bodyPr wrap="square" lIns="18288" tIns="18288" rIns="18288" bIns="18288" anchor="t">
            <a:noAutofit/>
          </a:bodyPr>
          <a:lstStyle/>
          <a:p>
            <a:pPr marL="0" indent="0" algn="l">
              <a:buNone/>
            </a:pPr>
            <a:r>
              <a:rPr sz="1200" b="1" spc="100">
                <a:solidFill>
                  <a:srgbClr val="CE1E82"/>
                </a:solidFill>
              </a:rPr>
              <a:t>REVEALED IMPORTANCE</a:t>
            </a:r>
          </a:p>
        </p:txBody>
      </p:sp>
      <p:sp>
        <p:nvSpPr>
          <p:cNvPr id="14" name="TextBox 13"/>
          <p:cNvSpPr txBox="1"/>
          <p:nvPr/>
        </p:nvSpPr>
        <p:spPr>
          <a:xfrm>
            <a:off x="7543800" y="3200400"/>
            <a:ext cx="3474720" cy="384048"/>
          </a:xfrm>
          <a:prstGeom prst="rect">
            <a:avLst/>
          </a:prstGeom>
          <a:noFill/>
        </p:spPr>
        <p:txBody>
          <a:bodyPr wrap="square" lIns="18288" tIns="18288" rIns="18288" bIns="18288" anchor="t">
            <a:noAutofit/>
          </a:bodyPr>
          <a:lstStyle/>
          <a:p>
            <a:pPr marL="0" indent="0" algn="l">
              <a:buNone/>
            </a:pPr>
            <a:r>
              <a:rPr sz="2000" b="1">
                <a:solidFill>
                  <a:srgbClr val="272F3D"/>
                </a:solidFill>
              </a:rPr>
              <a:t>What predicts investors’ choices</a:t>
            </a:r>
          </a:p>
        </p:txBody>
      </p:sp>
      <p:sp>
        <p:nvSpPr>
          <p:cNvPr id="15" name="TextBox 14"/>
          <p:cNvSpPr txBox="1"/>
          <p:nvPr/>
        </p:nvSpPr>
        <p:spPr>
          <a:xfrm>
            <a:off x="6839712" y="3749039"/>
            <a:ext cx="4114800" cy="1143000"/>
          </a:xfrm>
          <a:prstGeom prst="rect">
            <a:avLst/>
          </a:prstGeom>
          <a:noFill/>
        </p:spPr>
        <p:txBody>
          <a:bodyPr wrap="square" lIns="18288" tIns="18288" rIns="18288" bIns="18288" anchor="t">
            <a:noAutofit/>
          </a:bodyPr>
          <a:lstStyle/>
          <a:p>
            <a:pPr marL="182880" indent="-182880" algn="l">
              <a:spcAft>
                <a:spcPts val="400"/>
              </a:spcAft>
              <a:buClr>
                <a:srgbClr val="CE1E82"/>
              </a:buClr>
              <a:buSzPct val="100000"/>
              <a:buFont typeface="Arial"/>
              <a:buChar char="•"/>
            </a:pPr>
            <a:r>
              <a:rPr sz="1450">
                <a:solidFill>
                  <a:srgbClr val="1F2430"/>
                </a:solidFill>
              </a:rPr>
              <a:t>Observed deals: regression, discrete-choice, survival and matched-sample designs</a:t>
            </a:r>
          </a:p>
          <a:p>
            <a:pPr marL="182880" indent="-182880" algn="l">
              <a:spcAft>
                <a:spcPts val="400"/>
              </a:spcAft>
              <a:buClr>
                <a:srgbClr val="CE1E82"/>
              </a:buClr>
              <a:buSzPct val="100000"/>
              <a:buFont typeface="Arial"/>
              <a:buChar char="•"/>
            </a:pPr>
            <a:r>
              <a:rPr sz="1450">
                <a:solidFill>
                  <a:srgbClr val="1F2430"/>
                </a:solidFill>
              </a:rPr>
              <a:t>Constructed profiles: conjoint and vignette experiments</a:t>
            </a:r>
          </a:p>
        </p:txBody>
      </p:sp>
      <p:sp>
        <p:nvSpPr>
          <p:cNvPr id="16" name="Oval 15"/>
          <p:cNvSpPr/>
          <p:nvPr/>
        </p:nvSpPr>
        <p:spPr>
          <a:xfrm>
            <a:off x="5724144" y="3493008"/>
            <a:ext cx="713232" cy="71323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3000" b="1">
                <a:solidFill>
                  <a:srgbClr val="FFFFFF"/>
                </a:solidFill>
              </a:rPr>
              <a:t>≠</a:t>
            </a:r>
          </a:p>
        </p:txBody>
      </p:sp>
      <p:sp>
        <p:nvSpPr>
          <p:cNvPr id="17" name="Rounded Rectangle 16"/>
          <p:cNvSpPr/>
          <p:nvPr/>
        </p:nvSpPr>
        <p:spPr>
          <a:xfrm>
            <a:off x="1005840" y="5138928"/>
            <a:ext cx="10149840" cy="1024128"/>
          </a:xfrm>
          <a:prstGeom prst="roundRect">
            <a:avLst>
              <a:gd name="adj" fmla="val 10714"/>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square" lIns="274320" tIns="73152" rIns="274320" bIns="73152" rtlCol="0" anchor="ctr">
            <a:noAutofit/>
          </a:bodyPr>
          <a:lstStyle/>
          <a:p>
            <a:pPr marL="0" indent="0" algn="l">
              <a:lnSpc>
                <a:spcPct val="105000"/>
              </a:lnSpc>
              <a:buNone/>
            </a:pPr>
            <a:r>
              <a:rPr sz="1500" b="1">
                <a:solidFill>
                  <a:srgbClr val="FFFFFF"/>
                </a:solidFill>
              </a:rPr>
              <a:t>VCs are poor introspectors about their own decision policies (Zacharakis &amp; Meyer, 1998). </a:t>
            </a:r>
            <a:r>
              <a:rPr sz="1500">
                <a:solidFill>
                  <a:srgbClr val="E3E6EC"/>
                </a:solidFill>
              </a:rPr>
              <a:t>Pooling stated and revealed evidence indiscriminately inflates criteria that are much discussed but weakly predictive — a quantitative synthesis must keep the two apart.</a:t>
            </a:r>
          </a:p>
        </p:txBody>
      </p:sp>
      <p:sp>
        <p:nvSpPr>
          <p:cNvPr id="19" name="Footer Placeholder 19"/>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20" name="Slide Number Placeholder 20"/>
          <p:cNvSpPr>
            <a:spLocks noGrp="1"/>
          </p:cNvSpPr>
          <p:nvPr>
            <p:ph type="sldNum" sz="quarter" idx="12"/>
          </p:nvPr>
        </p:nvSpPr>
        <p:spPr/>
        <p:txBody>
          <a:bodyPr/>
          <a:lstStyle/>
          <a:p>
            <a:fld id="{28C4B9FD-BBCD-4D20-BE68-D5FD8F544B57}" type="slidenum">
              <a:rPr lang="en-US"/>
              <a:pPr/>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Research questions and contributions</a:t>
            </a:r>
          </a:p>
          <a:p>
            <a:pPr>
              <a:lnSpc>
                <a:spcPct val="100000"/>
              </a:lnSpc>
              <a:spcBef>
                <a:spcPts val="500"/>
              </a:spcBef>
            </a:pPr>
            <a:r>
              <a:rPr sz="1600" b="0">
                <a:solidFill>
                  <a:srgbClr val="CE1E82"/>
                </a:solidFill>
                <a:latin typeface="Calibri"/>
              </a:rPr>
              <a:t>Systematic review and meta-analysis of 69 empirical studies, 1984–2025</a:t>
            </a:r>
          </a:p>
        </p:txBody>
      </p:sp>
      <p:sp>
        <p:nvSpPr>
          <p:cNvPr id="3" name="Rounded Rectangle 2"/>
          <p:cNvSpPr/>
          <p:nvPr/>
        </p:nvSpPr>
        <p:spPr>
          <a:xfrm>
            <a:off x="1005840" y="1783080"/>
            <a:ext cx="4434840" cy="2057400"/>
          </a:xfrm>
          <a:prstGeom prst="roundRect">
            <a:avLst>
              <a:gd name="adj" fmla="val 5333"/>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234440" y="2418588"/>
            <a:ext cx="786384" cy="786384"/>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600" b="1">
                <a:solidFill>
                  <a:srgbClr val="FFFFFF"/>
                </a:solidFill>
              </a:rPr>
              <a:t>RQ1</a:t>
            </a:r>
          </a:p>
        </p:txBody>
      </p:sp>
      <p:sp>
        <p:nvSpPr>
          <p:cNvPr id="5" name="TextBox 4"/>
          <p:cNvSpPr txBox="1"/>
          <p:nvPr/>
        </p:nvSpPr>
        <p:spPr>
          <a:xfrm>
            <a:off x="2194560" y="1965960"/>
            <a:ext cx="3063240" cy="1691640"/>
          </a:xfrm>
          <a:prstGeom prst="rect">
            <a:avLst/>
          </a:prstGeom>
          <a:noFill/>
        </p:spPr>
        <p:txBody>
          <a:bodyPr wrap="square" lIns="18288" tIns="18288" rIns="18288" bIns="18288" anchor="ctr">
            <a:noAutofit/>
          </a:bodyPr>
          <a:lstStyle/>
          <a:p>
            <a:pPr marL="0" indent="0" algn="l">
              <a:lnSpc>
                <a:spcPct val="105000"/>
              </a:lnSpc>
              <a:buNone/>
            </a:pPr>
            <a:r>
              <a:rPr sz="1650">
                <a:solidFill>
                  <a:srgbClr val="1F2430"/>
                </a:solidFill>
              </a:rPr>
              <a:t>Which firm-specific characteristics do VCs consistently use when evaluating start-ups — and which of them does the cumulative evidence actually support?</a:t>
            </a:r>
          </a:p>
        </p:txBody>
      </p:sp>
      <p:sp>
        <p:nvSpPr>
          <p:cNvPr id="6" name="Rounded Rectangle 5"/>
          <p:cNvSpPr/>
          <p:nvPr/>
        </p:nvSpPr>
        <p:spPr>
          <a:xfrm>
            <a:off x="1005840" y="4023360"/>
            <a:ext cx="4434840" cy="2057400"/>
          </a:xfrm>
          <a:prstGeom prst="roundRect">
            <a:avLst>
              <a:gd name="adj" fmla="val 5333"/>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 name="Oval 6"/>
          <p:cNvSpPr/>
          <p:nvPr/>
        </p:nvSpPr>
        <p:spPr>
          <a:xfrm>
            <a:off x="1234440" y="4658868"/>
            <a:ext cx="786384" cy="786384"/>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600" b="1">
                <a:solidFill>
                  <a:srgbClr val="FFFFFF"/>
                </a:solidFill>
              </a:rPr>
              <a:t>RQ2</a:t>
            </a:r>
          </a:p>
        </p:txBody>
      </p:sp>
      <p:sp>
        <p:nvSpPr>
          <p:cNvPr id="8" name="TextBox 7"/>
          <p:cNvSpPr txBox="1"/>
          <p:nvPr/>
        </p:nvSpPr>
        <p:spPr>
          <a:xfrm>
            <a:off x="2194560" y="4206240"/>
            <a:ext cx="3063240" cy="1691640"/>
          </a:xfrm>
          <a:prstGeom prst="rect">
            <a:avLst/>
          </a:prstGeom>
          <a:noFill/>
        </p:spPr>
        <p:txBody>
          <a:bodyPr wrap="square" lIns="18288" tIns="18288" rIns="18288" bIns="18288" anchor="ctr">
            <a:noAutofit/>
          </a:bodyPr>
          <a:lstStyle/>
          <a:p>
            <a:pPr marL="0" indent="0" algn="l">
              <a:lnSpc>
                <a:spcPct val="105000"/>
              </a:lnSpc>
              <a:buNone/>
            </a:pPr>
            <a:r>
              <a:rPr sz="1650">
                <a:solidFill>
                  <a:srgbClr val="1F2430"/>
                </a:solidFill>
              </a:rPr>
              <a:t>What gaps remain in the literature, and what opportunities exist for improving the decision-making process?</a:t>
            </a:r>
          </a:p>
        </p:txBody>
      </p:sp>
      <p:sp>
        <p:nvSpPr>
          <p:cNvPr id="9" name="TextBox 8"/>
          <p:cNvSpPr txBox="1"/>
          <p:nvPr/>
        </p:nvSpPr>
        <p:spPr>
          <a:xfrm>
            <a:off x="5806440" y="1764792"/>
            <a:ext cx="5303520" cy="411480"/>
          </a:xfrm>
          <a:prstGeom prst="rect">
            <a:avLst/>
          </a:prstGeom>
          <a:noFill/>
        </p:spPr>
        <p:txBody>
          <a:bodyPr wrap="square" lIns="18288" tIns="18288" rIns="18288" bIns="18288" anchor="t">
            <a:noAutofit/>
          </a:bodyPr>
          <a:lstStyle/>
          <a:p>
            <a:pPr marL="0" indent="0" algn="l">
              <a:buNone/>
            </a:pPr>
            <a:r>
              <a:rPr sz="2000" b="1">
                <a:solidFill>
                  <a:srgbClr val="272F3D"/>
                </a:solidFill>
              </a:rPr>
              <a:t>Three contributions</a:t>
            </a:r>
          </a:p>
        </p:txBody>
      </p:sp>
      <p:sp>
        <p:nvSpPr>
          <p:cNvPr id="10" name="Oval 9"/>
          <p:cNvSpPr/>
          <p:nvPr/>
        </p:nvSpPr>
        <p:spPr>
          <a:xfrm>
            <a:off x="5843016" y="2276856"/>
            <a:ext cx="475488" cy="475488"/>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1</a:t>
            </a:r>
          </a:p>
        </p:txBody>
      </p:sp>
      <p:sp>
        <p:nvSpPr>
          <p:cNvPr id="11" name="TextBox 10"/>
          <p:cNvSpPr txBox="1"/>
          <p:nvPr/>
        </p:nvSpPr>
        <p:spPr>
          <a:xfrm>
            <a:off x="6537960" y="2331720"/>
            <a:ext cx="4572000" cy="832104"/>
          </a:xfrm>
          <a:prstGeom prst="rect">
            <a:avLst/>
          </a:prstGeom>
          <a:noFill/>
        </p:spPr>
        <p:txBody>
          <a:bodyPr wrap="square" lIns="18288" tIns="18288" rIns="18288" bIns="18288" anchor="t">
            <a:noAutofit/>
          </a:bodyPr>
          <a:lstStyle/>
          <a:p>
            <a:pPr marL="0" indent="0" algn="l">
              <a:buNone/>
            </a:pPr>
            <a:r>
              <a:rPr sz="1700" b="1">
                <a:solidFill>
                  <a:srgbClr val="272F3D"/>
                </a:solidFill>
              </a:rPr>
              <a:t>Taxonomy</a:t>
            </a:r>
          </a:p>
          <a:p>
            <a:pPr marL="0" indent="0" algn="l">
              <a:lnSpc>
                <a:spcPct val="105000"/>
              </a:lnSpc>
              <a:spcBef>
                <a:spcPts val="300"/>
              </a:spcBef>
              <a:buNone/>
            </a:pPr>
            <a:r>
              <a:rPr sz="1450">
                <a:solidFill>
                  <a:srgbClr val="1F2430"/>
                </a:solidFill>
              </a:rPr>
              <a:t>29 evaluation criteria in 8 clusters, derived inductively from several hundred raw criterion labels</a:t>
            </a:r>
          </a:p>
        </p:txBody>
      </p:sp>
      <p:sp>
        <p:nvSpPr>
          <p:cNvPr id="12" name="Oval 11"/>
          <p:cNvSpPr/>
          <p:nvPr/>
        </p:nvSpPr>
        <p:spPr>
          <a:xfrm>
            <a:off x="5843016" y="3664458"/>
            <a:ext cx="475488" cy="475488"/>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2</a:t>
            </a:r>
          </a:p>
        </p:txBody>
      </p:sp>
      <p:sp>
        <p:nvSpPr>
          <p:cNvPr id="13" name="TextBox 12"/>
          <p:cNvSpPr txBox="1"/>
          <p:nvPr/>
        </p:nvSpPr>
        <p:spPr>
          <a:xfrm>
            <a:off x="6537960" y="3719322"/>
            <a:ext cx="4572000" cy="1065276"/>
          </a:xfrm>
          <a:prstGeom prst="rect">
            <a:avLst/>
          </a:prstGeom>
          <a:noFill/>
        </p:spPr>
        <p:txBody>
          <a:bodyPr wrap="square" lIns="18288" tIns="18288" rIns="18288" bIns="18288" anchor="t">
            <a:noAutofit/>
          </a:bodyPr>
          <a:lstStyle/>
          <a:p>
            <a:pPr marL="0" indent="0" algn="l">
              <a:buNone/>
            </a:pPr>
            <a:r>
              <a:rPr sz="1700" b="1">
                <a:solidFill>
                  <a:srgbClr val="272F3D"/>
                </a:solidFill>
              </a:rPr>
              <a:t>Cumulative evidence</a:t>
            </a:r>
          </a:p>
          <a:p>
            <a:pPr marL="0" indent="0" algn="l">
              <a:lnSpc>
                <a:spcPct val="105000"/>
              </a:lnSpc>
              <a:spcBef>
                <a:spcPts val="300"/>
              </a:spcBef>
              <a:buNone/>
            </a:pPr>
            <a:r>
              <a:rPr sz="1450">
                <a:solidFill>
                  <a:srgbClr val="1F2430"/>
                </a:solidFill>
              </a:rPr>
              <a:t>Weight analysis over two nested evidence bases + random-effects meta-analysis (86 effect sizes, 27 studies) → an exploratory core of 7 criteria</a:t>
            </a:r>
          </a:p>
        </p:txBody>
      </p:sp>
      <p:sp>
        <p:nvSpPr>
          <p:cNvPr id="14" name="Oval 13"/>
          <p:cNvSpPr/>
          <p:nvPr/>
        </p:nvSpPr>
        <p:spPr>
          <a:xfrm>
            <a:off x="5843016" y="5285232"/>
            <a:ext cx="475488" cy="475488"/>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3</a:t>
            </a:r>
          </a:p>
        </p:txBody>
      </p:sp>
      <p:sp>
        <p:nvSpPr>
          <p:cNvPr id="15" name="TextBox 14"/>
          <p:cNvSpPr txBox="1"/>
          <p:nvPr/>
        </p:nvSpPr>
        <p:spPr>
          <a:xfrm>
            <a:off x="6537960" y="5340096"/>
            <a:ext cx="4572000" cy="832104"/>
          </a:xfrm>
          <a:prstGeom prst="rect">
            <a:avLst/>
          </a:prstGeom>
          <a:noFill/>
        </p:spPr>
        <p:txBody>
          <a:bodyPr wrap="square" lIns="18288" tIns="18288" rIns="18288" bIns="18288" anchor="t">
            <a:noAutofit/>
          </a:bodyPr>
          <a:lstStyle/>
          <a:p>
            <a:pPr marL="0" indent="0" algn="l">
              <a:buNone/>
            </a:pPr>
            <a:r>
              <a:rPr sz="1700" b="1">
                <a:solidFill>
                  <a:srgbClr val="272F3D"/>
                </a:solidFill>
              </a:rPr>
              <a:t>Research agenda</a:t>
            </a:r>
          </a:p>
          <a:p>
            <a:pPr marL="0" indent="0" algn="l">
              <a:lnSpc>
                <a:spcPct val="105000"/>
              </a:lnSpc>
              <a:spcBef>
                <a:spcPts val="300"/>
              </a:spcBef>
              <a:buNone/>
            </a:pPr>
            <a:r>
              <a:rPr sz="1450">
                <a:solidFill>
                  <a:srgbClr val="1F2430"/>
                </a:solidFill>
              </a:rPr>
              <a:t>Multi-stage dynamics, soft criteria, investor heterogeneity and bias, human–machine decision support</a:t>
            </a:r>
          </a:p>
        </p:txBody>
      </p:sp>
      <p:sp>
        <p:nvSpPr>
          <p:cNvPr id="17" name="Footer Placeholder 17"/>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18" name="Slide Number Placeholder 18"/>
          <p:cNvSpPr>
            <a:spLocks noGrp="1"/>
          </p:cNvSpPr>
          <p:nvPr>
            <p:ph type="sldNum" sz="quarter" idx="12"/>
          </p:nvPr>
        </p:nvSpPr>
        <p:spPr/>
        <p:txBody>
          <a:bodyPr/>
          <a:lstStyle/>
          <a:p>
            <a:fld id="{28C4B9FD-BBCD-4D20-BE68-D5FD8F544B57}" type="slidenum">
              <a:rPr lang="en-US"/>
              <a:pPr/>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Systematic review protocol</a:t>
            </a:r>
          </a:p>
          <a:p>
            <a:pPr>
              <a:lnSpc>
                <a:spcPct val="100000"/>
              </a:lnSpc>
              <a:spcBef>
                <a:spcPts val="500"/>
              </a:spcBef>
            </a:pPr>
            <a:r>
              <a:rPr sz="1600" b="0">
                <a:solidFill>
                  <a:srgbClr val="CE1E82"/>
                </a:solidFill>
                <a:latin typeface="Calibri"/>
              </a:rPr>
              <a:t>Transparent search, explicit eligibility rules, two-reviewer screening</a:t>
            </a:r>
          </a:p>
        </p:txBody>
      </p:sp>
      <p:sp>
        <p:nvSpPr>
          <p:cNvPr id="3" name="Rounded Rectangle 2"/>
          <p:cNvSpPr/>
          <p:nvPr/>
        </p:nvSpPr>
        <p:spPr>
          <a:xfrm>
            <a:off x="1005840" y="1783080"/>
            <a:ext cx="2286000" cy="2148840"/>
          </a:xfrm>
          <a:prstGeom prst="roundRect">
            <a:avLst>
              <a:gd name="adj" fmla="val 5106"/>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188720" y="1965960"/>
            <a:ext cx="530352" cy="53035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search_w.png"/>
          <p:cNvPicPr>
            <a:picLocks noChangeAspect="1"/>
          </p:cNvPicPr>
          <p:nvPr/>
        </p:nvPicPr>
        <p:blipFill>
          <a:blip r:embed="rId3"/>
          <a:stretch>
            <a:fillRect/>
          </a:stretch>
        </p:blipFill>
        <p:spPr>
          <a:xfrm>
            <a:off x="1316004" y="2093244"/>
            <a:ext cx="275783" cy="275783"/>
          </a:xfrm>
          <a:prstGeom prst="rect">
            <a:avLst/>
          </a:prstGeom>
        </p:spPr>
      </p:pic>
      <p:sp>
        <p:nvSpPr>
          <p:cNvPr id="6" name="TextBox 5"/>
          <p:cNvSpPr txBox="1"/>
          <p:nvPr/>
        </p:nvSpPr>
        <p:spPr>
          <a:xfrm>
            <a:off x="1828800" y="1965960"/>
            <a:ext cx="1371600" cy="237744"/>
          </a:xfrm>
          <a:prstGeom prst="rect">
            <a:avLst/>
          </a:prstGeom>
          <a:noFill/>
        </p:spPr>
        <p:txBody>
          <a:bodyPr wrap="square" lIns="18288" tIns="18288" rIns="18288" bIns="18288" anchor="t">
            <a:noAutofit/>
          </a:bodyPr>
          <a:lstStyle/>
          <a:p>
            <a:pPr marL="0" indent="0" algn="l">
              <a:buNone/>
            </a:pPr>
            <a:r>
              <a:rPr sz="1100" b="1" spc="100">
                <a:solidFill>
                  <a:srgbClr val="CE1E82"/>
                </a:solidFill>
              </a:rPr>
              <a:t>STEP 1</a:t>
            </a:r>
          </a:p>
        </p:txBody>
      </p:sp>
      <p:sp>
        <p:nvSpPr>
          <p:cNvPr id="7" name="TextBox 6"/>
          <p:cNvSpPr txBox="1"/>
          <p:nvPr/>
        </p:nvSpPr>
        <p:spPr>
          <a:xfrm>
            <a:off x="1828800" y="2176272"/>
            <a:ext cx="1417320" cy="329184"/>
          </a:xfrm>
          <a:prstGeom prst="rect">
            <a:avLst/>
          </a:prstGeom>
          <a:noFill/>
        </p:spPr>
        <p:txBody>
          <a:bodyPr wrap="square" lIns="18288" tIns="18288" rIns="18288" bIns="18288" anchor="t">
            <a:noAutofit/>
          </a:bodyPr>
          <a:lstStyle/>
          <a:p>
            <a:pPr marL="0" indent="0" algn="l">
              <a:buNone/>
            </a:pPr>
            <a:r>
              <a:rPr sz="1700" b="1">
                <a:solidFill>
                  <a:srgbClr val="272F3D"/>
                </a:solidFill>
              </a:rPr>
              <a:t>Search</a:t>
            </a:r>
          </a:p>
        </p:txBody>
      </p:sp>
      <p:sp>
        <p:nvSpPr>
          <p:cNvPr id="8" name="TextBox 7"/>
          <p:cNvSpPr txBox="1"/>
          <p:nvPr/>
        </p:nvSpPr>
        <p:spPr>
          <a:xfrm>
            <a:off x="1188720" y="2651760"/>
            <a:ext cx="1938528" cy="1188720"/>
          </a:xfrm>
          <a:prstGeom prst="rect">
            <a:avLst/>
          </a:prstGeom>
          <a:noFill/>
        </p:spPr>
        <p:txBody>
          <a:bodyPr wrap="square" lIns="18288" tIns="18288" rIns="18288" bIns="18288" anchor="t">
            <a:noAutofit/>
          </a:bodyPr>
          <a:lstStyle/>
          <a:p>
            <a:pPr marL="0" indent="0" algn="l">
              <a:lnSpc>
                <a:spcPct val="102000"/>
              </a:lnSpc>
              <a:buNone/>
            </a:pPr>
            <a:r>
              <a:rPr sz="1250" dirty="0">
                <a:solidFill>
                  <a:srgbClr val="1F2430"/>
                </a:solidFill>
              </a:rPr>
              <a:t>Scopus and Google Scholar</a:t>
            </a:r>
            <a:r>
              <a:rPr lang="en-US" sz="1250" dirty="0">
                <a:solidFill>
                  <a:srgbClr val="1F2430"/>
                </a:solidFill>
              </a:rPr>
              <a:t> (and ABS 2* or higher)</a:t>
            </a:r>
            <a:endParaRPr sz="1250" dirty="0">
              <a:solidFill>
                <a:srgbClr val="1F2430"/>
              </a:solidFill>
            </a:endParaRPr>
          </a:p>
        </p:txBody>
      </p:sp>
      <p:sp>
        <p:nvSpPr>
          <p:cNvPr id="9" name="Right Arrow 8"/>
          <p:cNvSpPr/>
          <p:nvPr/>
        </p:nvSpPr>
        <p:spPr>
          <a:xfrm>
            <a:off x="3355848" y="2720340"/>
            <a:ext cx="210311" cy="274320"/>
          </a:xfrm>
          <a:prstGeom prst="rightArrow">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 name="Rounded Rectangle 9"/>
          <p:cNvSpPr/>
          <p:nvPr/>
        </p:nvSpPr>
        <p:spPr>
          <a:xfrm>
            <a:off x="3630168" y="1783080"/>
            <a:ext cx="2286000" cy="2148840"/>
          </a:xfrm>
          <a:prstGeom prst="roundRect">
            <a:avLst>
              <a:gd name="adj" fmla="val 5106"/>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1" name="Oval 10"/>
          <p:cNvSpPr/>
          <p:nvPr/>
        </p:nvSpPr>
        <p:spPr>
          <a:xfrm>
            <a:off x="3813048" y="1965960"/>
            <a:ext cx="530352" cy="53035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2" name="Picture 11" descr="filter_w.png"/>
          <p:cNvPicPr>
            <a:picLocks noChangeAspect="1"/>
          </p:cNvPicPr>
          <p:nvPr/>
        </p:nvPicPr>
        <p:blipFill>
          <a:blip r:embed="rId4"/>
          <a:stretch>
            <a:fillRect/>
          </a:stretch>
        </p:blipFill>
        <p:spPr>
          <a:xfrm>
            <a:off x="3940332" y="2093244"/>
            <a:ext cx="275783" cy="275783"/>
          </a:xfrm>
          <a:prstGeom prst="rect">
            <a:avLst/>
          </a:prstGeom>
        </p:spPr>
      </p:pic>
      <p:sp>
        <p:nvSpPr>
          <p:cNvPr id="13" name="TextBox 12"/>
          <p:cNvSpPr txBox="1"/>
          <p:nvPr/>
        </p:nvSpPr>
        <p:spPr>
          <a:xfrm>
            <a:off x="4453128" y="1965960"/>
            <a:ext cx="1371600" cy="237744"/>
          </a:xfrm>
          <a:prstGeom prst="rect">
            <a:avLst/>
          </a:prstGeom>
          <a:noFill/>
        </p:spPr>
        <p:txBody>
          <a:bodyPr wrap="square" lIns="18288" tIns="18288" rIns="18288" bIns="18288" anchor="t">
            <a:noAutofit/>
          </a:bodyPr>
          <a:lstStyle/>
          <a:p>
            <a:pPr marL="0" indent="0" algn="l">
              <a:buNone/>
            </a:pPr>
            <a:r>
              <a:rPr sz="1100" b="1" spc="100">
                <a:solidFill>
                  <a:srgbClr val="CE1E82"/>
                </a:solidFill>
              </a:rPr>
              <a:t>STEP 2</a:t>
            </a:r>
          </a:p>
        </p:txBody>
      </p:sp>
      <p:sp>
        <p:nvSpPr>
          <p:cNvPr id="14" name="TextBox 13"/>
          <p:cNvSpPr txBox="1"/>
          <p:nvPr/>
        </p:nvSpPr>
        <p:spPr>
          <a:xfrm>
            <a:off x="4453128" y="2176272"/>
            <a:ext cx="1417320" cy="329184"/>
          </a:xfrm>
          <a:prstGeom prst="rect">
            <a:avLst/>
          </a:prstGeom>
          <a:noFill/>
        </p:spPr>
        <p:txBody>
          <a:bodyPr wrap="square" lIns="18288" tIns="18288" rIns="18288" bIns="18288" anchor="t">
            <a:noAutofit/>
          </a:bodyPr>
          <a:lstStyle/>
          <a:p>
            <a:pPr marL="0" indent="0" algn="l">
              <a:buNone/>
            </a:pPr>
            <a:r>
              <a:rPr sz="1700" b="1">
                <a:solidFill>
                  <a:srgbClr val="272F3D"/>
                </a:solidFill>
              </a:rPr>
              <a:t>Eligibility</a:t>
            </a:r>
          </a:p>
        </p:txBody>
      </p:sp>
      <p:sp>
        <p:nvSpPr>
          <p:cNvPr id="15" name="TextBox 14"/>
          <p:cNvSpPr txBox="1"/>
          <p:nvPr/>
        </p:nvSpPr>
        <p:spPr>
          <a:xfrm>
            <a:off x="3813048" y="2651760"/>
            <a:ext cx="1938528" cy="1188720"/>
          </a:xfrm>
          <a:prstGeom prst="rect">
            <a:avLst/>
          </a:prstGeom>
          <a:noFill/>
        </p:spPr>
        <p:txBody>
          <a:bodyPr wrap="square" lIns="18288" tIns="18288" rIns="18288" bIns="18288" anchor="t">
            <a:noAutofit/>
          </a:bodyPr>
          <a:lstStyle/>
          <a:p>
            <a:pPr marL="0" indent="0" algn="l">
              <a:lnSpc>
                <a:spcPct val="102000"/>
              </a:lnSpc>
              <a:buNone/>
            </a:pPr>
            <a:r>
              <a:rPr sz="1250" dirty="0">
                <a:solidFill>
                  <a:srgbClr val="1F2430"/>
                </a:solidFill>
              </a:rPr>
              <a:t>Peer-reviewed articles and proceedings, 1984–mid-2025, relating ≥ 1 criterion to a VC investment decision</a:t>
            </a:r>
          </a:p>
        </p:txBody>
      </p:sp>
      <p:sp>
        <p:nvSpPr>
          <p:cNvPr id="16" name="Right Arrow 15"/>
          <p:cNvSpPr/>
          <p:nvPr/>
        </p:nvSpPr>
        <p:spPr>
          <a:xfrm>
            <a:off x="5980176" y="2720340"/>
            <a:ext cx="210311" cy="274320"/>
          </a:xfrm>
          <a:prstGeom prst="rightArrow">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7" name="Rounded Rectangle 16"/>
          <p:cNvSpPr/>
          <p:nvPr/>
        </p:nvSpPr>
        <p:spPr>
          <a:xfrm>
            <a:off x="6254496" y="1783080"/>
            <a:ext cx="2286000" cy="2148840"/>
          </a:xfrm>
          <a:prstGeom prst="roundRect">
            <a:avLst>
              <a:gd name="adj" fmla="val 5106"/>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8" name="Oval 17"/>
          <p:cNvSpPr/>
          <p:nvPr/>
        </p:nvSpPr>
        <p:spPr>
          <a:xfrm>
            <a:off x="6437376" y="1965960"/>
            <a:ext cx="530352" cy="53035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9" name="Picture 18" descr="usercheck_w.png"/>
          <p:cNvPicPr>
            <a:picLocks noChangeAspect="1"/>
          </p:cNvPicPr>
          <p:nvPr/>
        </p:nvPicPr>
        <p:blipFill>
          <a:blip r:embed="rId5"/>
          <a:stretch>
            <a:fillRect/>
          </a:stretch>
        </p:blipFill>
        <p:spPr>
          <a:xfrm>
            <a:off x="6564660" y="2093244"/>
            <a:ext cx="275783" cy="275783"/>
          </a:xfrm>
          <a:prstGeom prst="rect">
            <a:avLst/>
          </a:prstGeom>
        </p:spPr>
      </p:pic>
      <p:sp>
        <p:nvSpPr>
          <p:cNvPr id="20" name="TextBox 19"/>
          <p:cNvSpPr txBox="1"/>
          <p:nvPr/>
        </p:nvSpPr>
        <p:spPr>
          <a:xfrm>
            <a:off x="7077456" y="1965960"/>
            <a:ext cx="1371600" cy="237744"/>
          </a:xfrm>
          <a:prstGeom prst="rect">
            <a:avLst/>
          </a:prstGeom>
          <a:noFill/>
        </p:spPr>
        <p:txBody>
          <a:bodyPr wrap="square" lIns="18288" tIns="18288" rIns="18288" bIns="18288" anchor="t">
            <a:noAutofit/>
          </a:bodyPr>
          <a:lstStyle/>
          <a:p>
            <a:pPr marL="0" indent="0" algn="l">
              <a:buNone/>
            </a:pPr>
            <a:r>
              <a:rPr sz="1100" b="1" spc="100">
                <a:solidFill>
                  <a:srgbClr val="CE1E82"/>
                </a:solidFill>
              </a:rPr>
              <a:t>STEP 3</a:t>
            </a:r>
          </a:p>
        </p:txBody>
      </p:sp>
      <p:sp>
        <p:nvSpPr>
          <p:cNvPr id="21" name="TextBox 20"/>
          <p:cNvSpPr txBox="1"/>
          <p:nvPr/>
        </p:nvSpPr>
        <p:spPr>
          <a:xfrm>
            <a:off x="7077456" y="2176272"/>
            <a:ext cx="1417320" cy="329184"/>
          </a:xfrm>
          <a:prstGeom prst="rect">
            <a:avLst/>
          </a:prstGeom>
          <a:noFill/>
        </p:spPr>
        <p:txBody>
          <a:bodyPr wrap="square" lIns="18288" tIns="18288" rIns="18288" bIns="18288" anchor="t">
            <a:noAutofit/>
          </a:bodyPr>
          <a:lstStyle/>
          <a:p>
            <a:pPr marL="0" indent="0" algn="l">
              <a:buNone/>
            </a:pPr>
            <a:r>
              <a:rPr sz="1700" b="1">
                <a:solidFill>
                  <a:srgbClr val="272F3D"/>
                </a:solidFill>
              </a:rPr>
              <a:t>Screening</a:t>
            </a:r>
          </a:p>
        </p:txBody>
      </p:sp>
      <p:sp>
        <p:nvSpPr>
          <p:cNvPr id="22" name="TextBox 21"/>
          <p:cNvSpPr txBox="1"/>
          <p:nvPr/>
        </p:nvSpPr>
        <p:spPr>
          <a:xfrm>
            <a:off x="6437376" y="2651760"/>
            <a:ext cx="1938528" cy="1188720"/>
          </a:xfrm>
          <a:prstGeom prst="rect">
            <a:avLst/>
          </a:prstGeom>
          <a:noFill/>
        </p:spPr>
        <p:txBody>
          <a:bodyPr wrap="square" lIns="18288" tIns="18288" rIns="18288" bIns="18288" anchor="t">
            <a:noAutofit/>
          </a:bodyPr>
          <a:lstStyle/>
          <a:p>
            <a:pPr marL="0" indent="0" algn="l">
              <a:lnSpc>
                <a:spcPct val="102000"/>
              </a:lnSpc>
              <a:buNone/>
            </a:pPr>
            <a:r>
              <a:rPr sz="1250" dirty="0">
                <a:solidFill>
                  <a:srgbClr val="1F2430"/>
                </a:solidFill>
              </a:rPr>
              <a:t>Duplicates removed; two independent reviewers on titles/abstracts, then full texts; disagreements resolved by discussion</a:t>
            </a:r>
          </a:p>
        </p:txBody>
      </p:sp>
      <p:sp>
        <p:nvSpPr>
          <p:cNvPr id="23" name="Right Arrow 22"/>
          <p:cNvSpPr/>
          <p:nvPr/>
        </p:nvSpPr>
        <p:spPr>
          <a:xfrm>
            <a:off x="8604504" y="2720340"/>
            <a:ext cx="210311" cy="274320"/>
          </a:xfrm>
          <a:prstGeom prst="rightArrow">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4" name="Rounded Rectangle 23"/>
          <p:cNvSpPr/>
          <p:nvPr/>
        </p:nvSpPr>
        <p:spPr>
          <a:xfrm>
            <a:off x="8878824" y="1783080"/>
            <a:ext cx="2286000" cy="2148840"/>
          </a:xfrm>
          <a:prstGeom prst="roundRect">
            <a:avLst>
              <a:gd name="adj" fmla="val 5106"/>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5" name="Oval 24"/>
          <p:cNvSpPr/>
          <p:nvPr/>
        </p:nvSpPr>
        <p:spPr>
          <a:xfrm>
            <a:off x="9061703" y="1965960"/>
            <a:ext cx="530352" cy="53035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26" name="Picture 25" descr="book_w.png"/>
          <p:cNvPicPr>
            <a:picLocks noChangeAspect="1"/>
          </p:cNvPicPr>
          <p:nvPr/>
        </p:nvPicPr>
        <p:blipFill>
          <a:blip r:embed="rId6"/>
          <a:stretch>
            <a:fillRect/>
          </a:stretch>
        </p:blipFill>
        <p:spPr>
          <a:xfrm>
            <a:off x="9188988" y="2093244"/>
            <a:ext cx="275783" cy="275783"/>
          </a:xfrm>
          <a:prstGeom prst="rect">
            <a:avLst/>
          </a:prstGeom>
        </p:spPr>
      </p:pic>
      <p:sp>
        <p:nvSpPr>
          <p:cNvPr id="27" name="TextBox 26"/>
          <p:cNvSpPr txBox="1"/>
          <p:nvPr/>
        </p:nvSpPr>
        <p:spPr>
          <a:xfrm>
            <a:off x="9701784" y="1965960"/>
            <a:ext cx="1371600" cy="237744"/>
          </a:xfrm>
          <a:prstGeom prst="rect">
            <a:avLst/>
          </a:prstGeom>
          <a:noFill/>
        </p:spPr>
        <p:txBody>
          <a:bodyPr wrap="square" lIns="18288" tIns="18288" rIns="18288" bIns="18288" anchor="t">
            <a:noAutofit/>
          </a:bodyPr>
          <a:lstStyle/>
          <a:p>
            <a:pPr marL="0" indent="0" algn="l">
              <a:buNone/>
            </a:pPr>
            <a:r>
              <a:rPr sz="1100" b="1" spc="100">
                <a:solidFill>
                  <a:srgbClr val="F2B8D6"/>
                </a:solidFill>
              </a:rPr>
              <a:t>STEP 4</a:t>
            </a:r>
          </a:p>
        </p:txBody>
      </p:sp>
      <p:sp>
        <p:nvSpPr>
          <p:cNvPr id="28" name="TextBox 27"/>
          <p:cNvSpPr txBox="1"/>
          <p:nvPr/>
        </p:nvSpPr>
        <p:spPr>
          <a:xfrm>
            <a:off x="9701784" y="2176272"/>
            <a:ext cx="1417320" cy="329184"/>
          </a:xfrm>
          <a:prstGeom prst="rect">
            <a:avLst/>
          </a:prstGeom>
          <a:noFill/>
        </p:spPr>
        <p:txBody>
          <a:bodyPr wrap="square" lIns="18288" tIns="18288" rIns="18288" bIns="18288" anchor="t">
            <a:noAutofit/>
          </a:bodyPr>
          <a:lstStyle/>
          <a:p>
            <a:pPr marL="0" indent="0" algn="l">
              <a:buNone/>
            </a:pPr>
            <a:r>
              <a:rPr sz="1700" b="1">
                <a:solidFill>
                  <a:srgbClr val="FFFFFF"/>
                </a:solidFill>
              </a:rPr>
              <a:t>Corpus</a:t>
            </a:r>
          </a:p>
        </p:txBody>
      </p:sp>
      <p:sp>
        <p:nvSpPr>
          <p:cNvPr id="29" name="TextBox 28"/>
          <p:cNvSpPr txBox="1"/>
          <p:nvPr/>
        </p:nvSpPr>
        <p:spPr>
          <a:xfrm>
            <a:off x="9061703" y="2651760"/>
            <a:ext cx="1938528" cy="1188720"/>
          </a:xfrm>
          <a:prstGeom prst="rect">
            <a:avLst/>
          </a:prstGeom>
          <a:noFill/>
        </p:spPr>
        <p:txBody>
          <a:bodyPr wrap="square" lIns="18288" tIns="18288" rIns="18288" bIns="18288" anchor="t">
            <a:noAutofit/>
          </a:bodyPr>
          <a:lstStyle/>
          <a:p>
            <a:pPr>
              <a:lnSpc>
                <a:spcPct val="102000"/>
              </a:lnSpc>
            </a:pPr>
            <a:r>
              <a:rPr sz="1250" dirty="0">
                <a:solidFill>
                  <a:srgbClr val="E3E6EC"/>
                </a:solidFill>
              </a:rPr>
              <a:t>69 studies, in outlets such as JBV, Management Science, JF, RFS, ETP, Organization Science and SEJ</a:t>
            </a:r>
            <a:r>
              <a:rPr lang="en-US" sz="1250" dirty="0">
                <a:solidFill>
                  <a:srgbClr val="E3E6EC"/>
                </a:solidFill>
              </a:rPr>
              <a:t>, Initial sample 75. Removed 6</a:t>
            </a:r>
            <a:endParaRPr sz="1250" dirty="0">
              <a:solidFill>
                <a:srgbClr val="E3E6EC"/>
              </a:solidFill>
            </a:endParaRPr>
          </a:p>
        </p:txBody>
      </p:sp>
      <p:sp>
        <p:nvSpPr>
          <p:cNvPr id="30" name="TextBox 29"/>
          <p:cNvSpPr txBox="1"/>
          <p:nvPr/>
        </p:nvSpPr>
        <p:spPr>
          <a:xfrm>
            <a:off x="1005840" y="4069080"/>
            <a:ext cx="10149840" cy="457200"/>
          </a:xfrm>
          <a:prstGeom prst="rect">
            <a:avLst/>
          </a:prstGeom>
          <a:noFill/>
        </p:spPr>
        <p:txBody>
          <a:bodyPr wrap="square" lIns="18288" tIns="18288" rIns="18288" bIns="18288" anchor="t">
            <a:noAutofit/>
          </a:bodyPr>
          <a:lstStyle/>
          <a:p>
            <a:pPr marL="0" indent="0" algn="l">
              <a:buNone/>
            </a:pPr>
            <a:r>
              <a:rPr sz="1200" b="1" i="0">
                <a:solidFill>
                  <a:srgbClr val="5F6673"/>
                </a:solidFill>
              </a:rPr>
              <a:t>Excluded: </a:t>
            </a:r>
            <a:r>
              <a:rPr sz="1200" i="0">
                <a:solidFill>
                  <a:srgbClr val="5F6673"/>
                </a:solidFill>
              </a:rPr>
              <a:t>literature reviews and other secondary syntheses, practitioner reports and blogs, performance-only studies, and non-VC financing outcomes (bank credit, incubator admission, IPO proceeds).</a:t>
            </a:r>
          </a:p>
        </p:txBody>
      </p:sp>
      <p:sp>
        <p:nvSpPr>
          <p:cNvPr id="31" name="Rounded Rectangle 30"/>
          <p:cNvSpPr/>
          <p:nvPr/>
        </p:nvSpPr>
        <p:spPr>
          <a:xfrm>
            <a:off x="1003300" y="4754880"/>
            <a:ext cx="1883663" cy="1371600"/>
          </a:xfrm>
          <a:prstGeom prst="roundRect">
            <a:avLst>
              <a:gd name="adj" fmla="val 8000"/>
            </a:avLst>
          </a:prstGeom>
          <a:solidFill>
            <a:srgbClr val="FAE8F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2" name="TextBox 31"/>
          <p:cNvSpPr txBox="1"/>
          <p:nvPr/>
        </p:nvSpPr>
        <p:spPr>
          <a:xfrm>
            <a:off x="1003300" y="4846320"/>
            <a:ext cx="1883663" cy="713232"/>
          </a:xfrm>
          <a:prstGeom prst="rect">
            <a:avLst/>
          </a:prstGeom>
          <a:noFill/>
        </p:spPr>
        <p:txBody>
          <a:bodyPr wrap="square" lIns="18288" tIns="18288" rIns="18288" bIns="18288" anchor="ctr">
            <a:noAutofit/>
          </a:bodyPr>
          <a:lstStyle/>
          <a:p>
            <a:pPr marL="0" indent="0" algn="ctr">
              <a:buNone/>
            </a:pPr>
            <a:r>
              <a:rPr sz="4000" b="1">
                <a:solidFill>
                  <a:srgbClr val="CE1E82"/>
                </a:solidFill>
              </a:rPr>
              <a:t>69</a:t>
            </a:r>
          </a:p>
        </p:txBody>
      </p:sp>
      <p:sp>
        <p:nvSpPr>
          <p:cNvPr id="33" name="TextBox 32"/>
          <p:cNvSpPr txBox="1"/>
          <p:nvPr/>
        </p:nvSpPr>
        <p:spPr>
          <a:xfrm>
            <a:off x="1092200" y="5577840"/>
            <a:ext cx="1700783" cy="365760"/>
          </a:xfrm>
          <a:prstGeom prst="rect">
            <a:avLst/>
          </a:prstGeom>
          <a:noFill/>
        </p:spPr>
        <p:txBody>
          <a:bodyPr wrap="square" lIns="18288" tIns="18288" rIns="18288" bIns="18288" anchor="t">
            <a:noAutofit/>
          </a:bodyPr>
          <a:lstStyle/>
          <a:p>
            <a:pPr marL="0" indent="0" algn="ctr">
              <a:buNone/>
            </a:pPr>
            <a:r>
              <a:rPr sz="1350">
                <a:solidFill>
                  <a:srgbClr val="272F3D"/>
                </a:solidFill>
              </a:rPr>
              <a:t>studies reviewed</a:t>
            </a:r>
          </a:p>
        </p:txBody>
      </p:sp>
      <p:sp>
        <p:nvSpPr>
          <p:cNvPr id="34" name="Rounded Rectangle 33"/>
          <p:cNvSpPr/>
          <p:nvPr/>
        </p:nvSpPr>
        <p:spPr>
          <a:xfrm>
            <a:off x="3759200" y="4754880"/>
            <a:ext cx="1883663" cy="1371600"/>
          </a:xfrm>
          <a:prstGeom prst="roundRect">
            <a:avLst>
              <a:gd name="adj" fmla="val 8000"/>
            </a:avLst>
          </a:prstGeom>
          <a:solidFill>
            <a:srgbClr val="FAE8F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5" name="TextBox 34"/>
          <p:cNvSpPr txBox="1"/>
          <p:nvPr/>
        </p:nvSpPr>
        <p:spPr>
          <a:xfrm>
            <a:off x="3759200" y="4846320"/>
            <a:ext cx="1883663" cy="713232"/>
          </a:xfrm>
          <a:prstGeom prst="rect">
            <a:avLst/>
          </a:prstGeom>
          <a:noFill/>
        </p:spPr>
        <p:txBody>
          <a:bodyPr wrap="square" lIns="18288" tIns="18288" rIns="18288" bIns="18288" anchor="ctr">
            <a:noAutofit/>
          </a:bodyPr>
          <a:lstStyle/>
          <a:p>
            <a:pPr marL="0" indent="0" algn="ctr">
              <a:buNone/>
            </a:pPr>
            <a:r>
              <a:rPr sz="4000" b="1">
                <a:solidFill>
                  <a:srgbClr val="CE1E82"/>
                </a:solidFill>
              </a:rPr>
              <a:t>29</a:t>
            </a:r>
          </a:p>
        </p:txBody>
      </p:sp>
      <p:sp>
        <p:nvSpPr>
          <p:cNvPr id="36" name="TextBox 35"/>
          <p:cNvSpPr txBox="1"/>
          <p:nvPr/>
        </p:nvSpPr>
        <p:spPr>
          <a:xfrm>
            <a:off x="3848100" y="5577840"/>
            <a:ext cx="1700783" cy="365760"/>
          </a:xfrm>
          <a:prstGeom prst="rect">
            <a:avLst/>
          </a:prstGeom>
          <a:noFill/>
        </p:spPr>
        <p:txBody>
          <a:bodyPr wrap="square" lIns="18288" tIns="18288" rIns="18288" bIns="18288" anchor="t">
            <a:noAutofit/>
          </a:bodyPr>
          <a:lstStyle/>
          <a:p>
            <a:pPr marL="0" indent="0" algn="ctr">
              <a:buNone/>
            </a:pPr>
            <a:r>
              <a:rPr sz="1350">
                <a:solidFill>
                  <a:srgbClr val="272F3D"/>
                </a:solidFill>
              </a:rPr>
              <a:t>evaluation criteria</a:t>
            </a:r>
          </a:p>
        </p:txBody>
      </p:sp>
      <p:sp>
        <p:nvSpPr>
          <p:cNvPr id="37" name="Rounded Rectangle 36"/>
          <p:cNvSpPr/>
          <p:nvPr/>
        </p:nvSpPr>
        <p:spPr>
          <a:xfrm>
            <a:off x="6515100" y="4754880"/>
            <a:ext cx="1883663" cy="1371600"/>
          </a:xfrm>
          <a:prstGeom prst="roundRect">
            <a:avLst>
              <a:gd name="adj" fmla="val 8000"/>
            </a:avLst>
          </a:prstGeom>
          <a:solidFill>
            <a:srgbClr val="FAE8F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8" name="TextBox 37"/>
          <p:cNvSpPr txBox="1"/>
          <p:nvPr/>
        </p:nvSpPr>
        <p:spPr>
          <a:xfrm>
            <a:off x="6515100" y="4846320"/>
            <a:ext cx="1883663" cy="713232"/>
          </a:xfrm>
          <a:prstGeom prst="rect">
            <a:avLst/>
          </a:prstGeom>
          <a:noFill/>
        </p:spPr>
        <p:txBody>
          <a:bodyPr wrap="square" lIns="18288" tIns="18288" rIns="18288" bIns="18288" anchor="ctr">
            <a:noAutofit/>
          </a:bodyPr>
          <a:lstStyle/>
          <a:p>
            <a:pPr marL="0" indent="0" algn="ctr">
              <a:buNone/>
            </a:pPr>
            <a:r>
              <a:rPr sz="4000" b="1">
                <a:solidFill>
                  <a:srgbClr val="CE1E82"/>
                </a:solidFill>
              </a:rPr>
              <a:t>8</a:t>
            </a:r>
          </a:p>
        </p:txBody>
      </p:sp>
      <p:sp>
        <p:nvSpPr>
          <p:cNvPr id="39" name="TextBox 38"/>
          <p:cNvSpPr txBox="1"/>
          <p:nvPr/>
        </p:nvSpPr>
        <p:spPr>
          <a:xfrm>
            <a:off x="6604000" y="5577840"/>
            <a:ext cx="1700783" cy="365760"/>
          </a:xfrm>
          <a:prstGeom prst="rect">
            <a:avLst/>
          </a:prstGeom>
          <a:noFill/>
        </p:spPr>
        <p:txBody>
          <a:bodyPr wrap="square" lIns="18288" tIns="18288" rIns="18288" bIns="18288" anchor="t">
            <a:noAutofit/>
          </a:bodyPr>
          <a:lstStyle/>
          <a:p>
            <a:pPr marL="0" indent="0" algn="ctr">
              <a:buNone/>
            </a:pPr>
            <a:r>
              <a:rPr sz="1350">
                <a:solidFill>
                  <a:srgbClr val="272F3D"/>
                </a:solidFill>
              </a:rPr>
              <a:t>criteria clusters</a:t>
            </a:r>
          </a:p>
        </p:txBody>
      </p:sp>
      <p:sp>
        <p:nvSpPr>
          <p:cNvPr id="43" name="Rounded Rectangle 42"/>
          <p:cNvSpPr/>
          <p:nvPr/>
        </p:nvSpPr>
        <p:spPr>
          <a:xfrm>
            <a:off x="9271000" y="4754880"/>
            <a:ext cx="1883663" cy="1371600"/>
          </a:xfrm>
          <a:prstGeom prst="roundRect">
            <a:avLst>
              <a:gd name="adj" fmla="val 8000"/>
            </a:avLst>
          </a:prstGeom>
          <a:solidFill>
            <a:srgbClr val="FAE8F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4" name="TextBox 43"/>
          <p:cNvSpPr txBox="1"/>
          <p:nvPr/>
        </p:nvSpPr>
        <p:spPr>
          <a:xfrm>
            <a:off x="9271000" y="4846320"/>
            <a:ext cx="1883663" cy="713232"/>
          </a:xfrm>
          <a:prstGeom prst="rect">
            <a:avLst/>
          </a:prstGeom>
          <a:noFill/>
        </p:spPr>
        <p:txBody>
          <a:bodyPr wrap="square" lIns="18288" tIns="18288" rIns="18288" bIns="18288" anchor="ctr">
            <a:noAutofit/>
          </a:bodyPr>
          <a:lstStyle/>
          <a:p>
            <a:pPr marL="0" indent="0" algn="ctr">
              <a:buNone/>
            </a:pPr>
            <a:r>
              <a:rPr sz="4000" b="1">
                <a:solidFill>
                  <a:srgbClr val="CE1E82"/>
                </a:solidFill>
              </a:rPr>
              <a:t>27</a:t>
            </a:r>
          </a:p>
        </p:txBody>
      </p:sp>
      <p:sp>
        <p:nvSpPr>
          <p:cNvPr id="45" name="TextBox 44"/>
          <p:cNvSpPr txBox="1"/>
          <p:nvPr/>
        </p:nvSpPr>
        <p:spPr>
          <a:xfrm>
            <a:off x="9359900" y="5577840"/>
            <a:ext cx="1700783" cy="365760"/>
          </a:xfrm>
          <a:prstGeom prst="rect">
            <a:avLst/>
          </a:prstGeom>
          <a:noFill/>
        </p:spPr>
        <p:txBody>
          <a:bodyPr wrap="square" lIns="18288" tIns="18288" rIns="18288" bIns="18288" anchor="t">
            <a:noAutofit/>
          </a:bodyPr>
          <a:lstStyle/>
          <a:p>
            <a:pPr marL="0" indent="0" algn="ctr">
              <a:buNone/>
            </a:pPr>
            <a:r>
              <a:rPr sz="1350">
                <a:solidFill>
                  <a:srgbClr val="272F3D"/>
                </a:solidFill>
              </a:rPr>
              <a:t>studies pooled</a:t>
            </a:r>
          </a:p>
        </p:txBody>
      </p:sp>
      <p:sp>
        <p:nvSpPr>
          <p:cNvPr id="47" name="Footer Placeholder 47"/>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48" name="Slide Number Placeholder 48"/>
          <p:cNvSpPr>
            <a:spLocks noGrp="1"/>
          </p:cNvSpPr>
          <p:nvPr>
            <p:ph type="sldNum" sz="quarter" idx="12"/>
          </p:nvPr>
        </p:nvSpPr>
        <p:spPr/>
        <p:txBody>
          <a:bodyPr/>
          <a:lstStyle/>
          <a:p>
            <a:fld id="{28C4B9FD-BBCD-4D20-BE68-D5FD8F544B57}" type="slidenum">
              <a:rPr lang="en-US"/>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The VC decision: stages and proxies</a:t>
            </a:r>
          </a:p>
          <a:p>
            <a:pPr>
              <a:lnSpc>
                <a:spcPct val="100000"/>
              </a:lnSpc>
              <a:spcBef>
                <a:spcPts val="500"/>
              </a:spcBef>
            </a:pPr>
            <a:r>
              <a:rPr sz="1600" b="0">
                <a:solidFill>
                  <a:srgbClr val="CE1E82"/>
                </a:solidFill>
                <a:latin typeface="Calibri"/>
              </a:rPr>
              <a:t>One decision construct, measured through eight outcome proxies</a:t>
            </a:r>
          </a:p>
        </p:txBody>
      </p:sp>
      <p:sp>
        <p:nvSpPr>
          <p:cNvPr id="3" name="Rounded Rectangle 2"/>
          <p:cNvSpPr/>
          <p:nvPr/>
        </p:nvSpPr>
        <p:spPr>
          <a:xfrm>
            <a:off x="1005840" y="1783080"/>
            <a:ext cx="3108960" cy="1627632"/>
          </a:xfrm>
          <a:prstGeom prst="roundRect">
            <a:avLst>
              <a:gd name="adj" fmla="val 6741"/>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188720" y="1947672"/>
            <a:ext cx="457200" cy="45720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filter_w.png"/>
          <p:cNvPicPr>
            <a:picLocks noChangeAspect="1"/>
          </p:cNvPicPr>
          <p:nvPr/>
        </p:nvPicPr>
        <p:blipFill>
          <a:blip r:embed="rId3"/>
          <a:stretch>
            <a:fillRect/>
          </a:stretch>
        </p:blipFill>
        <p:spPr>
          <a:xfrm>
            <a:off x="1298448" y="2057400"/>
            <a:ext cx="237744" cy="237744"/>
          </a:xfrm>
          <a:prstGeom prst="rect">
            <a:avLst/>
          </a:prstGeom>
        </p:spPr>
      </p:pic>
      <p:sp>
        <p:nvSpPr>
          <p:cNvPr id="6" name="TextBox 5"/>
          <p:cNvSpPr txBox="1"/>
          <p:nvPr/>
        </p:nvSpPr>
        <p:spPr>
          <a:xfrm>
            <a:off x="1755648" y="1929384"/>
            <a:ext cx="2194560" cy="237744"/>
          </a:xfrm>
          <a:prstGeom prst="rect">
            <a:avLst/>
          </a:prstGeom>
          <a:noFill/>
        </p:spPr>
        <p:txBody>
          <a:bodyPr wrap="square" lIns="18288" tIns="18288" rIns="18288" bIns="18288" anchor="t">
            <a:noAutofit/>
          </a:bodyPr>
          <a:lstStyle/>
          <a:p>
            <a:pPr marL="0" indent="0" algn="l">
              <a:buNone/>
            </a:pPr>
            <a:r>
              <a:rPr sz="1100" b="1" spc="100">
                <a:solidFill>
                  <a:srgbClr val="CE1E82"/>
                </a:solidFill>
              </a:rPr>
              <a:t>STAGE 1</a:t>
            </a:r>
          </a:p>
        </p:txBody>
      </p:sp>
      <p:sp>
        <p:nvSpPr>
          <p:cNvPr id="7" name="TextBox 6"/>
          <p:cNvSpPr txBox="1"/>
          <p:nvPr/>
        </p:nvSpPr>
        <p:spPr>
          <a:xfrm>
            <a:off x="1755648" y="2130552"/>
            <a:ext cx="2286000" cy="310896"/>
          </a:xfrm>
          <a:prstGeom prst="rect">
            <a:avLst/>
          </a:prstGeom>
          <a:noFill/>
        </p:spPr>
        <p:txBody>
          <a:bodyPr wrap="square" lIns="18288" tIns="18288" rIns="18288" bIns="18288" anchor="t">
            <a:noAutofit/>
          </a:bodyPr>
          <a:lstStyle/>
          <a:p>
            <a:pPr marL="0" indent="0" algn="l">
              <a:buNone/>
            </a:pPr>
            <a:r>
              <a:rPr sz="1550" b="1">
                <a:solidFill>
                  <a:srgbClr val="272F3D"/>
                </a:solidFill>
              </a:rPr>
              <a:t>Screening</a:t>
            </a:r>
          </a:p>
        </p:txBody>
      </p:sp>
      <p:sp>
        <p:nvSpPr>
          <p:cNvPr id="8" name="TextBox 7"/>
          <p:cNvSpPr txBox="1"/>
          <p:nvPr/>
        </p:nvSpPr>
        <p:spPr>
          <a:xfrm>
            <a:off x="1188720" y="2532888"/>
            <a:ext cx="2743200" cy="822960"/>
          </a:xfrm>
          <a:prstGeom prst="rect">
            <a:avLst/>
          </a:prstGeom>
          <a:noFill/>
        </p:spPr>
        <p:txBody>
          <a:bodyPr wrap="square" lIns="18288" tIns="18288" rIns="18288" bIns="18288" anchor="t">
            <a:noAutofit/>
          </a:bodyPr>
          <a:lstStyle/>
          <a:p>
            <a:pPr marL="0" indent="0" algn="l">
              <a:lnSpc>
                <a:spcPct val="100000"/>
              </a:lnSpc>
              <a:buNone/>
            </a:pPr>
            <a:r>
              <a:rPr sz="1250">
                <a:solidFill>
                  <a:srgbClr val="1F2430"/>
                </a:solidFill>
              </a:rPr>
              <a:t>Rapid filter on high-level criteria and deal-breakers; median &lt; 6 minutes (Hall &amp; Hofer, 1993)</a:t>
            </a:r>
          </a:p>
        </p:txBody>
      </p:sp>
      <p:sp>
        <p:nvSpPr>
          <p:cNvPr id="9" name="Right Arrow 8"/>
          <p:cNvSpPr/>
          <p:nvPr/>
        </p:nvSpPr>
        <p:spPr>
          <a:xfrm>
            <a:off x="4187952" y="2441448"/>
            <a:ext cx="265176" cy="310896"/>
          </a:xfrm>
          <a:prstGeom prst="rightArrow">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 name="Rounded Rectangle 9"/>
          <p:cNvSpPr/>
          <p:nvPr/>
        </p:nvSpPr>
        <p:spPr>
          <a:xfrm>
            <a:off x="4526280" y="1783080"/>
            <a:ext cx="3108960" cy="1627632"/>
          </a:xfrm>
          <a:prstGeom prst="roundRect">
            <a:avLst>
              <a:gd name="adj" fmla="val 6741"/>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1" name="Oval 10"/>
          <p:cNvSpPr/>
          <p:nvPr/>
        </p:nvSpPr>
        <p:spPr>
          <a:xfrm>
            <a:off x="4709160" y="1947672"/>
            <a:ext cx="457200" cy="45720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2" name="Picture 11" descr="zoom_w.png"/>
          <p:cNvPicPr>
            <a:picLocks noChangeAspect="1"/>
          </p:cNvPicPr>
          <p:nvPr/>
        </p:nvPicPr>
        <p:blipFill>
          <a:blip r:embed="rId4"/>
          <a:stretch>
            <a:fillRect/>
          </a:stretch>
        </p:blipFill>
        <p:spPr>
          <a:xfrm>
            <a:off x="4818888" y="2057400"/>
            <a:ext cx="237744" cy="237744"/>
          </a:xfrm>
          <a:prstGeom prst="rect">
            <a:avLst/>
          </a:prstGeom>
        </p:spPr>
      </p:pic>
      <p:sp>
        <p:nvSpPr>
          <p:cNvPr id="13" name="TextBox 12"/>
          <p:cNvSpPr txBox="1"/>
          <p:nvPr/>
        </p:nvSpPr>
        <p:spPr>
          <a:xfrm>
            <a:off x="5276088" y="1929384"/>
            <a:ext cx="2194560" cy="237744"/>
          </a:xfrm>
          <a:prstGeom prst="rect">
            <a:avLst/>
          </a:prstGeom>
          <a:noFill/>
        </p:spPr>
        <p:txBody>
          <a:bodyPr wrap="square" lIns="18288" tIns="18288" rIns="18288" bIns="18288" anchor="t">
            <a:noAutofit/>
          </a:bodyPr>
          <a:lstStyle/>
          <a:p>
            <a:pPr marL="0" indent="0" algn="l">
              <a:buNone/>
            </a:pPr>
            <a:r>
              <a:rPr sz="1100" b="1" spc="100">
                <a:solidFill>
                  <a:srgbClr val="CE1E82"/>
                </a:solidFill>
              </a:rPr>
              <a:t>STAGE 2</a:t>
            </a:r>
          </a:p>
        </p:txBody>
      </p:sp>
      <p:sp>
        <p:nvSpPr>
          <p:cNvPr id="14" name="TextBox 13"/>
          <p:cNvSpPr txBox="1"/>
          <p:nvPr/>
        </p:nvSpPr>
        <p:spPr>
          <a:xfrm>
            <a:off x="5276088" y="2130552"/>
            <a:ext cx="2286000" cy="310896"/>
          </a:xfrm>
          <a:prstGeom prst="rect">
            <a:avLst/>
          </a:prstGeom>
          <a:noFill/>
        </p:spPr>
        <p:txBody>
          <a:bodyPr wrap="square" lIns="18288" tIns="18288" rIns="18288" bIns="18288" anchor="t">
            <a:noAutofit/>
          </a:bodyPr>
          <a:lstStyle/>
          <a:p>
            <a:pPr marL="0" indent="0" algn="l">
              <a:buNone/>
            </a:pPr>
            <a:r>
              <a:rPr sz="1550" b="1">
                <a:solidFill>
                  <a:srgbClr val="272F3D"/>
                </a:solidFill>
              </a:rPr>
              <a:t>Evaluation &amp; due diligence</a:t>
            </a:r>
          </a:p>
        </p:txBody>
      </p:sp>
      <p:sp>
        <p:nvSpPr>
          <p:cNvPr id="15" name="TextBox 14"/>
          <p:cNvSpPr txBox="1"/>
          <p:nvPr/>
        </p:nvSpPr>
        <p:spPr>
          <a:xfrm>
            <a:off x="4709160" y="2532888"/>
            <a:ext cx="2743200" cy="822960"/>
          </a:xfrm>
          <a:prstGeom prst="rect">
            <a:avLst/>
          </a:prstGeom>
          <a:noFill/>
        </p:spPr>
        <p:txBody>
          <a:bodyPr wrap="square" lIns="18288" tIns="18288" rIns="18288" bIns="18288" anchor="t">
            <a:noAutofit/>
          </a:bodyPr>
          <a:lstStyle/>
          <a:p>
            <a:pPr marL="0" indent="0" algn="l">
              <a:lnSpc>
                <a:spcPct val="100000"/>
              </a:lnSpc>
              <a:buNone/>
            </a:pPr>
            <a:r>
              <a:rPr sz="1250">
                <a:solidFill>
                  <a:srgbClr val="1F2430"/>
                </a:solidFill>
              </a:rPr>
              <a:t>Substantive evaluation; ≈ 118 hours of due diligence per deal (Gompers et al., 2020)</a:t>
            </a:r>
          </a:p>
        </p:txBody>
      </p:sp>
      <p:sp>
        <p:nvSpPr>
          <p:cNvPr id="16" name="Right Arrow 15"/>
          <p:cNvSpPr/>
          <p:nvPr/>
        </p:nvSpPr>
        <p:spPr>
          <a:xfrm>
            <a:off x="7708392" y="2441448"/>
            <a:ext cx="265176" cy="310896"/>
          </a:xfrm>
          <a:prstGeom prst="rightArrow">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7" name="Rounded Rectangle 16"/>
          <p:cNvSpPr/>
          <p:nvPr/>
        </p:nvSpPr>
        <p:spPr>
          <a:xfrm>
            <a:off x="8046720" y="1783080"/>
            <a:ext cx="3108960" cy="1627632"/>
          </a:xfrm>
          <a:prstGeom prst="roundRect">
            <a:avLst>
              <a:gd name="adj" fmla="val 6741"/>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8" name="Oval 17"/>
          <p:cNvSpPr/>
          <p:nvPr/>
        </p:nvSpPr>
        <p:spPr>
          <a:xfrm>
            <a:off x="8229600" y="1947672"/>
            <a:ext cx="457200" cy="45720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9" name="Picture 18" descr="sign_w.png"/>
          <p:cNvPicPr>
            <a:picLocks noChangeAspect="1"/>
          </p:cNvPicPr>
          <p:nvPr/>
        </p:nvPicPr>
        <p:blipFill>
          <a:blip r:embed="rId5"/>
          <a:stretch>
            <a:fillRect/>
          </a:stretch>
        </p:blipFill>
        <p:spPr>
          <a:xfrm>
            <a:off x="8339327" y="2057400"/>
            <a:ext cx="237744" cy="237744"/>
          </a:xfrm>
          <a:prstGeom prst="rect">
            <a:avLst/>
          </a:prstGeom>
        </p:spPr>
      </p:pic>
      <p:sp>
        <p:nvSpPr>
          <p:cNvPr id="20" name="TextBox 19"/>
          <p:cNvSpPr txBox="1"/>
          <p:nvPr/>
        </p:nvSpPr>
        <p:spPr>
          <a:xfrm>
            <a:off x="8796528" y="1929384"/>
            <a:ext cx="2194560" cy="237744"/>
          </a:xfrm>
          <a:prstGeom prst="rect">
            <a:avLst/>
          </a:prstGeom>
          <a:noFill/>
        </p:spPr>
        <p:txBody>
          <a:bodyPr wrap="square" lIns="18288" tIns="18288" rIns="18288" bIns="18288" anchor="t">
            <a:noAutofit/>
          </a:bodyPr>
          <a:lstStyle/>
          <a:p>
            <a:pPr marL="0" indent="0" algn="l">
              <a:buNone/>
            </a:pPr>
            <a:r>
              <a:rPr sz="1100" b="1" spc="100">
                <a:solidFill>
                  <a:srgbClr val="CE1E82"/>
                </a:solidFill>
              </a:rPr>
              <a:t>STAGE 3</a:t>
            </a:r>
          </a:p>
        </p:txBody>
      </p:sp>
      <p:sp>
        <p:nvSpPr>
          <p:cNvPr id="21" name="TextBox 20"/>
          <p:cNvSpPr txBox="1"/>
          <p:nvPr/>
        </p:nvSpPr>
        <p:spPr>
          <a:xfrm>
            <a:off x="8796528" y="2130552"/>
            <a:ext cx="2286000" cy="310896"/>
          </a:xfrm>
          <a:prstGeom prst="rect">
            <a:avLst/>
          </a:prstGeom>
          <a:noFill/>
        </p:spPr>
        <p:txBody>
          <a:bodyPr wrap="square" lIns="18288" tIns="18288" rIns="18288" bIns="18288" anchor="t">
            <a:noAutofit/>
          </a:bodyPr>
          <a:lstStyle/>
          <a:p>
            <a:pPr marL="0" indent="0" algn="l">
              <a:buNone/>
            </a:pPr>
            <a:r>
              <a:rPr sz="1550" b="1">
                <a:solidFill>
                  <a:srgbClr val="272F3D"/>
                </a:solidFill>
              </a:rPr>
              <a:t>Deal structuring</a:t>
            </a:r>
          </a:p>
        </p:txBody>
      </p:sp>
      <p:sp>
        <p:nvSpPr>
          <p:cNvPr id="22" name="TextBox 21"/>
          <p:cNvSpPr txBox="1"/>
          <p:nvPr/>
        </p:nvSpPr>
        <p:spPr>
          <a:xfrm>
            <a:off x="8229600" y="2532888"/>
            <a:ext cx="2743200" cy="822960"/>
          </a:xfrm>
          <a:prstGeom prst="rect">
            <a:avLst/>
          </a:prstGeom>
          <a:noFill/>
        </p:spPr>
        <p:txBody>
          <a:bodyPr wrap="square" lIns="18288" tIns="18288" rIns="18288" bIns="18288" anchor="t">
            <a:noAutofit/>
          </a:bodyPr>
          <a:lstStyle/>
          <a:p>
            <a:pPr marL="0" indent="0" algn="l">
              <a:lnSpc>
                <a:spcPct val="100000"/>
              </a:lnSpc>
              <a:buNone/>
            </a:pPr>
            <a:r>
              <a:rPr sz="1250">
                <a:solidFill>
                  <a:srgbClr val="1F2430"/>
                </a:solidFill>
              </a:rPr>
              <a:t>Valuation, control rights, liquidation preferences, milestones, anti-dilution</a:t>
            </a:r>
          </a:p>
        </p:txBody>
      </p:sp>
      <p:sp>
        <p:nvSpPr>
          <p:cNvPr id="23" name="TextBox 22"/>
          <p:cNvSpPr txBox="1"/>
          <p:nvPr/>
        </p:nvSpPr>
        <p:spPr>
          <a:xfrm>
            <a:off x="1005840" y="3657600"/>
            <a:ext cx="6400800" cy="292608"/>
          </a:xfrm>
          <a:prstGeom prst="rect">
            <a:avLst/>
          </a:prstGeom>
          <a:noFill/>
        </p:spPr>
        <p:txBody>
          <a:bodyPr wrap="square" lIns="18288" tIns="18288" rIns="18288" bIns="18288" anchor="t">
            <a:noAutofit/>
          </a:bodyPr>
          <a:lstStyle/>
          <a:p>
            <a:pPr marL="0" indent="0" algn="l">
              <a:buNone/>
            </a:pPr>
            <a:r>
              <a:rPr sz="1300" b="1">
                <a:solidFill>
                  <a:srgbClr val="272F3D"/>
                </a:solidFill>
              </a:rPr>
              <a:t>Outcome proxies used in the 69 studies (number of studies)</a:t>
            </a:r>
          </a:p>
        </p:txBody>
      </p:sp>
      <p:graphicFrame>
        <p:nvGraphicFramePr>
          <p:cNvPr id="24" name="Chart 23"/>
          <p:cNvGraphicFramePr>
            <a:graphicFrameLocks noGrp="1"/>
          </p:cNvGraphicFramePr>
          <p:nvPr/>
        </p:nvGraphicFramePr>
        <p:xfrm>
          <a:off x="960120" y="3931920"/>
          <a:ext cx="6492240" cy="2286000"/>
        </p:xfrm>
        <a:graphic>
          <a:graphicData uri="http://schemas.openxmlformats.org/drawingml/2006/chart">
            <c:chart xmlns:c="http://schemas.openxmlformats.org/drawingml/2006/chart" xmlns:r="http://schemas.openxmlformats.org/officeDocument/2006/relationships" r:id="rId6"/>
          </a:graphicData>
        </a:graphic>
      </p:graphicFrame>
      <p:sp>
        <p:nvSpPr>
          <p:cNvPr id="25" name="Rounded Rectangle 24"/>
          <p:cNvSpPr/>
          <p:nvPr/>
        </p:nvSpPr>
        <p:spPr>
          <a:xfrm>
            <a:off x="7726679" y="3703320"/>
            <a:ext cx="3429000" cy="2468880"/>
          </a:xfrm>
          <a:prstGeom prst="roundRect">
            <a:avLst>
              <a:gd name="adj" fmla="val 4444"/>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square" lIns="228600" tIns="109728" rIns="228600" bIns="109728" rtlCol="0" anchor="ctr">
            <a:noAutofit/>
          </a:bodyPr>
          <a:lstStyle/>
          <a:p>
            <a:pPr marL="0" indent="0" algn="l">
              <a:buNone/>
            </a:pPr>
            <a:r>
              <a:rPr sz="1600" b="1">
                <a:solidFill>
                  <a:srgbClr val="FFFFFF"/>
                </a:solidFill>
              </a:rPr>
              <a:t>One construct, many proxies</a:t>
            </a:r>
          </a:p>
          <a:p>
            <a:pPr marL="0" indent="0" algn="l">
              <a:lnSpc>
                <a:spcPct val="105000"/>
              </a:lnSpc>
              <a:spcBef>
                <a:spcPts val="600"/>
              </a:spcBef>
              <a:buNone/>
            </a:pPr>
            <a:r>
              <a:rPr sz="1350">
                <a:solidFill>
                  <a:srgbClr val="E3E6EC"/>
                </a:solidFill>
              </a:rPr>
              <a:t>All proxies are treated as alternative operationalizations of a single construct: the VC investment decision.</a:t>
            </a:r>
          </a:p>
          <a:p>
            <a:pPr marL="0" indent="0" algn="l">
              <a:lnSpc>
                <a:spcPct val="105000"/>
              </a:lnSpc>
              <a:spcBef>
                <a:spcPts val="600"/>
              </a:spcBef>
              <a:buNone/>
            </a:pPr>
            <a:r>
              <a:rPr sz="1350">
                <a:solidFill>
                  <a:srgbClr val="E3E6EC"/>
                </a:solidFill>
              </a:rPr>
              <a:t>A criterion counts as examined whenever a study relates it to any proxy; one study can use several.</a:t>
            </a:r>
          </a:p>
        </p:txBody>
      </p:sp>
      <p:sp>
        <p:nvSpPr>
          <p:cNvPr id="27" name="Footer Placeholder 27"/>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28" name="Slide Number Placeholder 28"/>
          <p:cNvSpPr>
            <a:spLocks noGrp="1"/>
          </p:cNvSpPr>
          <p:nvPr>
            <p:ph type="sldNum" sz="quarter" idx="12"/>
          </p:nvPr>
        </p:nvSpPr>
        <p:spPr/>
        <p:txBody>
          <a:bodyPr/>
          <a:lstStyle/>
          <a:p>
            <a:fld id="{28C4B9FD-BBCD-4D20-BE68-D5FD8F544B57}" type="slidenum">
              <a:rPr lang="en-US"/>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A taxonomy of 29 criteria in 8 clusters</a:t>
            </a:r>
          </a:p>
          <a:p>
            <a:pPr>
              <a:lnSpc>
                <a:spcPct val="100000"/>
              </a:lnSpc>
              <a:spcBef>
                <a:spcPts val="500"/>
              </a:spcBef>
            </a:pPr>
            <a:r>
              <a:rPr sz="1600" b="0">
                <a:solidFill>
                  <a:srgbClr val="CE1E82"/>
                </a:solidFill>
                <a:latin typeface="Calibri"/>
              </a:rPr>
              <a:t>Derived inductively: several hundred raw labels → 29 constructs → 8 clusters</a:t>
            </a:r>
          </a:p>
        </p:txBody>
      </p:sp>
      <p:sp>
        <p:nvSpPr>
          <p:cNvPr id="3" name="Rounded Rectangle 2"/>
          <p:cNvSpPr/>
          <p:nvPr/>
        </p:nvSpPr>
        <p:spPr>
          <a:xfrm>
            <a:off x="100584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143000" y="188366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users_w.png"/>
          <p:cNvPicPr>
            <a:picLocks noChangeAspect="1"/>
          </p:cNvPicPr>
          <p:nvPr/>
        </p:nvPicPr>
        <p:blipFill>
          <a:blip r:embed="rId3"/>
          <a:stretch>
            <a:fillRect/>
          </a:stretch>
        </p:blipFill>
        <p:spPr>
          <a:xfrm>
            <a:off x="1248338" y="1989002"/>
            <a:ext cx="228234" cy="228234"/>
          </a:xfrm>
          <a:prstGeom prst="rect">
            <a:avLst/>
          </a:prstGeom>
        </p:spPr>
      </p:pic>
      <p:sp>
        <p:nvSpPr>
          <p:cNvPr id="6" name="TextBox 5"/>
          <p:cNvSpPr txBox="1"/>
          <p:nvPr/>
        </p:nvSpPr>
        <p:spPr>
          <a:xfrm>
            <a:off x="167335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Human capital</a:t>
            </a:r>
          </a:p>
        </p:txBody>
      </p:sp>
      <p:sp>
        <p:nvSpPr>
          <p:cNvPr id="7" name="Oval 6"/>
          <p:cNvSpPr/>
          <p:nvPr/>
        </p:nvSpPr>
        <p:spPr>
          <a:xfrm>
            <a:off x="1188720" y="25191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 name="TextBox 7"/>
          <p:cNvSpPr txBox="1"/>
          <p:nvPr/>
        </p:nvSpPr>
        <p:spPr>
          <a:xfrm>
            <a:off x="1353312" y="24597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Founder/team experience</a:t>
            </a:r>
          </a:p>
        </p:txBody>
      </p:sp>
      <p:sp>
        <p:nvSpPr>
          <p:cNvPr id="9" name="Oval 8"/>
          <p:cNvSpPr/>
          <p:nvPr/>
        </p:nvSpPr>
        <p:spPr>
          <a:xfrm>
            <a:off x="1188720" y="27477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 name="TextBox 9"/>
          <p:cNvSpPr txBox="1"/>
          <p:nvPr/>
        </p:nvSpPr>
        <p:spPr>
          <a:xfrm>
            <a:off x="1353312" y="26883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Founder/team education</a:t>
            </a:r>
          </a:p>
        </p:txBody>
      </p:sp>
      <p:sp>
        <p:nvSpPr>
          <p:cNvPr id="11" name="Oval 10"/>
          <p:cNvSpPr/>
          <p:nvPr/>
        </p:nvSpPr>
        <p:spPr>
          <a:xfrm>
            <a:off x="1188720" y="29763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2" name="TextBox 11"/>
          <p:cNvSpPr txBox="1"/>
          <p:nvPr/>
        </p:nvSpPr>
        <p:spPr>
          <a:xfrm>
            <a:off x="1353312" y="29169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Team composition &amp; balance</a:t>
            </a:r>
          </a:p>
        </p:txBody>
      </p:sp>
      <p:sp>
        <p:nvSpPr>
          <p:cNvPr id="13" name="Oval 12"/>
          <p:cNvSpPr/>
          <p:nvPr/>
        </p:nvSpPr>
        <p:spPr>
          <a:xfrm>
            <a:off x="1188720" y="32049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4" name="TextBox 13"/>
          <p:cNvSpPr txBox="1"/>
          <p:nvPr/>
        </p:nvSpPr>
        <p:spPr>
          <a:xfrm>
            <a:off x="1353312" y="31455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Personality &amp; passion</a:t>
            </a:r>
          </a:p>
        </p:txBody>
      </p:sp>
      <p:sp>
        <p:nvSpPr>
          <p:cNvPr id="15" name="Oval 14"/>
          <p:cNvSpPr/>
          <p:nvPr/>
        </p:nvSpPr>
        <p:spPr>
          <a:xfrm>
            <a:off x="1188720" y="34335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6" name="TextBox 15"/>
          <p:cNvSpPr txBox="1"/>
          <p:nvPr/>
        </p:nvSpPr>
        <p:spPr>
          <a:xfrm>
            <a:off x="1353312" y="33741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Gender &amp; diversity</a:t>
            </a:r>
          </a:p>
        </p:txBody>
      </p:sp>
      <p:sp>
        <p:nvSpPr>
          <p:cNvPr id="17" name="Rounded Rectangle 16"/>
          <p:cNvSpPr/>
          <p:nvPr/>
        </p:nvSpPr>
        <p:spPr>
          <a:xfrm>
            <a:off x="358902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8" name="Oval 17"/>
          <p:cNvSpPr/>
          <p:nvPr/>
        </p:nvSpPr>
        <p:spPr>
          <a:xfrm>
            <a:off x="3726180" y="188366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9" name="Picture 18" descr="market_w.png"/>
          <p:cNvPicPr>
            <a:picLocks noChangeAspect="1"/>
          </p:cNvPicPr>
          <p:nvPr/>
        </p:nvPicPr>
        <p:blipFill>
          <a:blip r:embed="rId4"/>
          <a:stretch>
            <a:fillRect/>
          </a:stretch>
        </p:blipFill>
        <p:spPr>
          <a:xfrm>
            <a:off x="3831518" y="1989002"/>
            <a:ext cx="228234" cy="228234"/>
          </a:xfrm>
          <a:prstGeom prst="rect">
            <a:avLst/>
          </a:prstGeom>
        </p:spPr>
      </p:pic>
      <p:sp>
        <p:nvSpPr>
          <p:cNvPr id="20" name="TextBox 19"/>
          <p:cNvSpPr txBox="1"/>
          <p:nvPr/>
        </p:nvSpPr>
        <p:spPr>
          <a:xfrm>
            <a:off x="425653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Market &amp; competition</a:t>
            </a:r>
          </a:p>
        </p:txBody>
      </p:sp>
      <p:sp>
        <p:nvSpPr>
          <p:cNvPr id="21" name="Oval 20"/>
          <p:cNvSpPr/>
          <p:nvPr/>
        </p:nvSpPr>
        <p:spPr>
          <a:xfrm>
            <a:off x="3771900" y="25191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2" name="TextBox 21"/>
          <p:cNvSpPr txBox="1"/>
          <p:nvPr/>
        </p:nvSpPr>
        <p:spPr>
          <a:xfrm>
            <a:off x="3936492" y="24597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Market size / growth</a:t>
            </a:r>
          </a:p>
        </p:txBody>
      </p:sp>
      <p:sp>
        <p:nvSpPr>
          <p:cNvPr id="23" name="Oval 22"/>
          <p:cNvSpPr/>
          <p:nvPr/>
        </p:nvSpPr>
        <p:spPr>
          <a:xfrm>
            <a:off x="3771900" y="27477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4" name="TextBox 23"/>
          <p:cNvSpPr txBox="1"/>
          <p:nvPr/>
        </p:nvSpPr>
        <p:spPr>
          <a:xfrm>
            <a:off x="3936492" y="26883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Competition intensity</a:t>
            </a:r>
          </a:p>
        </p:txBody>
      </p:sp>
      <p:sp>
        <p:nvSpPr>
          <p:cNvPr id="25" name="Oval 24"/>
          <p:cNvSpPr/>
          <p:nvPr/>
        </p:nvSpPr>
        <p:spPr>
          <a:xfrm>
            <a:off x="3771900" y="29763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6" name="TextBox 25"/>
          <p:cNvSpPr txBox="1"/>
          <p:nvPr/>
        </p:nvSpPr>
        <p:spPr>
          <a:xfrm>
            <a:off x="3936492" y="29169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Sector attractiveness</a:t>
            </a:r>
          </a:p>
        </p:txBody>
      </p:sp>
      <p:sp>
        <p:nvSpPr>
          <p:cNvPr id="27" name="Oval 26"/>
          <p:cNvSpPr/>
          <p:nvPr/>
        </p:nvSpPr>
        <p:spPr>
          <a:xfrm>
            <a:off x="3771900" y="32049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8" name="TextBox 27"/>
          <p:cNvSpPr txBox="1"/>
          <p:nvPr/>
        </p:nvSpPr>
        <p:spPr>
          <a:xfrm>
            <a:off x="3936492" y="31455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Sector validation</a:t>
            </a:r>
            <a:r>
              <a:rPr sz="1200" b="1">
                <a:solidFill>
                  <a:srgbClr val="CE1E82"/>
                </a:solidFill>
              </a:rPr>
              <a:t> *</a:t>
            </a:r>
          </a:p>
        </p:txBody>
      </p:sp>
      <p:sp>
        <p:nvSpPr>
          <p:cNvPr id="29" name="Rounded Rectangle 28"/>
          <p:cNvSpPr/>
          <p:nvPr/>
        </p:nvSpPr>
        <p:spPr>
          <a:xfrm>
            <a:off x="617220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0" name="Oval 29"/>
          <p:cNvSpPr/>
          <p:nvPr/>
        </p:nvSpPr>
        <p:spPr>
          <a:xfrm>
            <a:off x="6309360" y="188366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31" name="Picture 30" descr="tech_w.png"/>
          <p:cNvPicPr>
            <a:picLocks noChangeAspect="1"/>
          </p:cNvPicPr>
          <p:nvPr/>
        </p:nvPicPr>
        <p:blipFill>
          <a:blip r:embed="rId5"/>
          <a:stretch>
            <a:fillRect/>
          </a:stretch>
        </p:blipFill>
        <p:spPr>
          <a:xfrm>
            <a:off x="6414698" y="1989002"/>
            <a:ext cx="228234" cy="228234"/>
          </a:xfrm>
          <a:prstGeom prst="rect">
            <a:avLst/>
          </a:prstGeom>
        </p:spPr>
      </p:pic>
      <p:sp>
        <p:nvSpPr>
          <p:cNvPr id="32" name="TextBox 31"/>
          <p:cNvSpPr txBox="1"/>
          <p:nvPr/>
        </p:nvSpPr>
        <p:spPr>
          <a:xfrm>
            <a:off x="683971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Technology &amp; product</a:t>
            </a:r>
          </a:p>
        </p:txBody>
      </p:sp>
      <p:sp>
        <p:nvSpPr>
          <p:cNvPr id="33" name="Oval 32"/>
          <p:cNvSpPr/>
          <p:nvPr/>
        </p:nvSpPr>
        <p:spPr>
          <a:xfrm>
            <a:off x="6355080" y="25191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4" name="TextBox 33"/>
          <p:cNvSpPr txBox="1"/>
          <p:nvPr/>
        </p:nvSpPr>
        <p:spPr>
          <a:xfrm>
            <a:off x="6519672" y="24597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Product/tech uniqueness</a:t>
            </a:r>
          </a:p>
        </p:txBody>
      </p:sp>
      <p:sp>
        <p:nvSpPr>
          <p:cNvPr id="35" name="Oval 34"/>
          <p:cNvSpPr/>
          <p:nvPr/>
        </p:nvSpPr>
        <p:spPr>
          <a:xfrm>
            <a:off x="6355080" y="27477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6" name="TextBox 35"/>
          <p:cNvSpPr txBox="1"/>
          <p:nvPr/>
        </p:nvSpPr>
        <p:spPr>
          <a:xfrm>
            <a:off x="6519672" y="26883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IP / patents</a:t>
            </a:r>
          </a:p>
        </p:txBody>
      </p:sp>
      <p:sp>
        <p:nvSpPr>
          <p:cNvPr id="37" name="Oval 36"/>
          <p:cNvSpPr/>
          <p:nvPr/>
        </p:nvSpPr>
        <p:spPr>
          <a:xfrm>
            <a:off x="6355080" y="29763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8" name="TextBox 37"/>
          <p:cNvSpPr txBox="1"/>
          <p:nvPr/>
        </p:nvSpPr>
        <p:spPr>
          <a:xfrm>
            <a:off x="6519672" y="29169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Product readiness / stage</a:t>
            </a:r>
          </a:p>
        </p:txBody>
      </p:sp>
      <p:sp>
        <p:nvSpPr>
          <p:cNvPr id="39" name="Rounded Rectangle 38"/>
          <p:cNvSpPr/>
          <p:nvPr/>
        </p:nvSpPr>
        <p:spPr>
          <a:xfrm>
            <a:off x="875538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0" name="Oval 39"/>
          <p:cNvSpPr/>
          <p:nvPr/>
        </p:nvSpPr>
        <p:spPr>
          <a:xfrm>
            <a:off x="8892540" y="188366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41" name="Picture 40" descr="coins_w.png"/>
          <p:cNvPicPr>
            <a:picLocks noChangeAspect="1"/>
          </p:cNvPicPr>
          <p:nvPr/>
        </p:nvPicPr>
        <p:blipFill>
          <a:blip r:embed="rId6"/>
          <a:stretch>
            <a:fillRect/>
          </a:stretch>
        </p:blipFill>
        <p:spPr>
          <a:xfrm>
            <a:off x="8997878" y="1989002"/>
            <a:ext cx="228234" cy="228234"/>
          </a:xfrm>
          <a:prstGeom prst="rect">
            <a:avLst/>
          </a:prstGeom>
        </p:spPr>
      </p:pic>
      <p:sp>
        <p:nvSpPr>
          <p:cNvPr id="42" name="TextBox 41"/>
          <p:cNvSpPr txBox="1"/>
          <p:nvPr/>
        </p:nvSpPr>
        <p:spPr>
          <a:xfrm>
            <a:off x="942289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Financial &amp;</a:t>
            </a:r>
            <a:br>
              <a:rPr sz="1350"/>
            </a:br>
            <a:r>
              <a:rPr sz="1350" b="1">
                <a:solidFill>
                  <a:srgbClr val="272F3D"/>
                </a:solidFill>
              </a:rPr>
              <a:t>investment</a:t>
            </a:r>
          </a:p>
        </p:txBody>
      </p:sp>
      <p:sp>
        <p:nvSpPr>
          <p:cNvPr id="43" name="Oval 42"/>
          <p:cNvSpPr/>
          <p:nvPr/>
        </p:nvSpPr>
        <p:spPr>
          <a:xfrm>
            <a:off x="8938260" y="25191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4" name="TextBox 43"/>
          <p:cNvSpPr txBox="1"/>
          <p:nvPr/>
        </p:nvSpPr>
        <p:spPr>
          <a:xfrm>
            <a:off x="9102852" y="24597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Expected return / ROI</a:t>
            </a:r>
          </a:p>
        </p:txBody>
      </p:sp>
      <p:sp>
        <p:nvSpPr>
          <p:cNvPr id="45" name="Oval 44"/>
          <p:cNvSpPr/>
          <p:nvPr/>
        </p:nvSpPr>
        <p:spPr>
          <a:xfrm>
            <a:off x="8938260" y="27477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6" name="TextBox 45"/>
          <p:cNvSpPr txBox="1"/>
          <p:nvPr/>
        </p:nvSpPr>
        <p:spPr>
          <a:xfrm>
            <a:off x="9102852" y="26883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Exit potential / liquidity</a:t>
            </a:r>
          </a:p>
        </p:txBody>
      </p:sp>
      <p:sp>
        <p:nvSpPr>
          <p:cNvPr id="47" name="Oval 46"/>
          <p:cNvSpPr/>
          <p:nvPr/>
        </p:nvSpPr>
        <p:spPr>
          <a:xfrm>
            <a:off x="8938260" y="29763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8" name="TextBox 47"/>
          <p:cNvSpPr txBox="1"/>
          <p:nvPr/>
        </p:nvSpPr>
        <p:spPr>
          <a:xfrm>
            <a:off x="9102852" y="29169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Investment terms/valuation</a:t>
            </a:r>
          </a:p>
        </p:txBody>
      </p:sp>
      <p:sp>
        <p:nvSpPr>
          <p:cNvPr id="49" name="Oval 48"/>
          <p:cNvSpPr/>
          <p:nvPr/>
        </p:nvSpPr>
        <p:spPr>
          <a:xfrm>
            <a:off x="8938260" y="320497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0" name="TextBox 49"/>
          <p:cNvSpPr txBox="1"/>
          <p:nvPr/>
        </p:nvSpPr>
        <p:spPr>
          <a:xfrm>
            <a:off x="9102852" y="314553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Capital efficiency</a:t>
            </a:r>
            <a:r>
              <a:rPr sz="1200" b="1">
                <a:solidFill>
                  <a:srgbClr val="CE1E82"/>
                </a:solidFill>
              </a:rPr>
              <a:t> *</a:t>
            </a:r>
          </a:p>
        </p:txBody>
      </p:sp>
      <p:sp>
        <p:nvSpPr>
          <p:cNvPr id="51" name="Rounded Rectangle 50"/>
          <p:cNvSpPr/>
          <p:nvPr/>
        </p:nvSpPr>
        <p:spPr>
          <a:xfrm>
            <a:off x="100584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2" name="Oval 51"/>
          <p:cNvSpPr/>
          <p:nvPr/>
        </p:nvSpPr>
        <p:spPr>
          <a:xfrm>
            <a:off x="1143000" y="398678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3" name="Picture 52" descr="org_w.png"/>
          <p:cNvPicPr>
            <a:picLocks noChangeAspect="1"/>
          </p:cNvPicPr>
          <p:nvPr/>
        </p:nvPicPr>
        <p:blipFill>
          <a:blip r:embed="rId7"/>
          <a:stretch>
            <a:fillRect/>
          </a:stretch>
        </p:blipFill>
        <p:spPr>
          <a:xfrm>
            <a:off x="1248338" y="4092122"/>
            <a:ext cx="228234" cy="228234"/>
          </a:xfrm>
          <a:prstGeom prst="rect">
            <a:avLst/>
          </a:prstGeom>
        </p:spPr>
      </p:pic>
      <p:sp>
        <p:nvSpPr>
          <p:cNvPr id="54" name="TextBox 53"/>
          <p:cNvSpPr txBox="1"/>
          <p:nvPr/>
        </p:nvSpPr>
        <p:spPr>
          <a:xfrm>
            <a:off x="167335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Internal organization</a:t>
            </a:r>
          </a:p>
        </p:txBody>
      </p:sp>
      <p:sp>
        <p:nvSpPr>
          <p:cNvPr id="55" name="Oval 54"/>
          <p:cNvSpPr/>
          <p:nvPr/>
        </p:nvSpPr>
        <p:spPr>
          <a:xfrm>
            <a:off x="1188720" y="46222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6" name="TextBox 55"/>
          <p:cNvSpPr txBox="1"/>
          <p:nvPr/>
        </p:nvSpPr>
        <p:spPr>
          <a:xfrm>
            <a:off x="1353312" y="45628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Business plan quality</a:t>
            </a:r>
          </a:p>
        </p:txBody>
      </p:sp>
      <p:sp>
        <p:nvSpPr>
          <p:cNvPr id="57" name="Oval 56"/>
          <p:cNvSpPr/>
          <p:nvPr/>
        </p:nvSpPr>
        <p:spPr>
          <a:xfrm>
            <a:off x="1188720" y="48508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8" name="TextBox 57"/>
          <p:cNvSpPr txBox="1"/>
          <p:nvPr/>
        </p:nvSpPr>
        <p:spPr>
          <a:xfrm>
            <a:off x="1353312" y="47914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Business model &amp; strategy</a:t>
            </a:r>
          </a:p>
        </p:txBody>
      </p:sp>
      <p:sp>
        <p:nvSpPr>
          <p:cNvPr id="59" name="Oval 58"/>
          <p:cNvSpPr/>
          <p:nvPr/>
        </p:nvSpPr>
        <p:spPr>
          <a:xfrm>
            <a:off x="1188720" y="50794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0" name="TextBox 59"/>
          <p:cNvSpPr txBox="1"/>
          <p:nvPr/>
        </p:nvSpPr>
        <p:spPr>
          <a:xfrm>
            <a:off x="1353312" y="50200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Stage of development / age</a:t>
            </a:r>
          </a:p>
        </p:txBody>
      </p:sp>
      <p:sp>
        <p:nvSpPr>
          <p:cNvPr id="61" name="Oval 60"/>
          <p:cNvSpPr/>
          <p:nvPr/>
        </p:nvSpPr>
        <p:spPr>
          <a:xfrm>
            <a:off x="1188720" y="53080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2" name="TextBox 61"/>
          <p:cNvSpPr txBox="1"/>
          <p:nvPr/>
        </p:nvSpPr>
        <p:spPr>
          <a:xfrm>
            <a:off x="1353312" y="52486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Performance / track record</a:t>
            </a:r>
          </a:p>
        </p:txBody>
      </p:sp>
      <p:sp>
        <p:nvSpPr>
          <p:cNvPr id="63" name="Oval 62"/>
          <p:cNvSpPr/>
          <p:nvPr/>
        </p:nvSpPr>
        <p:spPr>
          <a:xfrm>
            <a:off x="1188720" y="55366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4" name="TextBox 63"/>
          <p:cNvSpPr txBox="1"/>
          <p:nvPr/>
        </p:nvSpPr>
        <p:spPr>
          <a:xfrm>
            <a:off x="1353312" y="54772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Governance &amp; organization</a:t>
            </a:r>
          </a:p>
        </p:txBody>
      </p:sp>
      <p:sp>
        <p:nvSpPr>
          <p:cNvPr id="65" name="Rounded Rectangle 64"/>
          <p:cNvSpPr/>
          <p:nvPr/>
        </p:nvSpPr>
        <p:spPr>
          <a:xfrm>
            <a:off x="358902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6" name="Oval 65"/>
          <p:cNvSpPr/>
          <p:nvPr/>
        </p:nvSpPr>
        <p:spPr>
          <a:xfrm>
            <a:off x="3726180" y="398678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67" name="Picture 66" descr="handshake_w.png"/>
          <p:cNvPicPr>
            <a:picLocks noChangeAspect="1"/>
          </p:cNvPicPr>
          <p:nvPr/>
        </p:nvPicPr>
        <p:blipFill>
          <a:blip r:embed="rId8"/>
          <a:stretch>
            <a:fillRect/>
          </a:stretch>
        </p:blipFill>
        <p:spPr>
          <a:xfrm>
            <a:off x="3831518" y="4092122"/>
            <a:ext cx="228234" cy="228234"/>
          </a:xfrm>
          <a:prstGeom prst="rect">
            <a:avLst/>
          </a:prstGeom>
        </p:spPr>
      </p:pic>
      <p:sp>
        <p:nvSpPr>
          <p:cNvPr id="68" name="TextBox 67"/>
          <p:cNvSpPr txBox="1"/>
          <p:nvPr/>
        </p:nvSpPr>
        <p:spPr>
          <a:xfrm>
            <a:off x="425653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Relational &amp;</a:t>
            </a:r>
            <a:br>
              <a:rPr sz="1350"/>
            </a:br>
            <a:r>
              <a:rPr sz="1350" b="1">
                <a:solidFill>
                  <a:srgbClr val="272F3D"/>
                </a:solidFill>
              </a:rPr>
              <a:t>social capital</a:t>
            </a:r>
          </a:p>
        </p:txBody>
      </p:sp>
      <p:sp>
        <p:nvSpPr>
          <p:cNvPr id="69" name="Oval 68"/>
          <p:cNvSpPr/>
          <p:nvPr/>
        </p:nvSpPr>
        <p:spPr>
          <a:xfrm>
            <a:off x="3771900" y="46222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0" name="TextBox 69"/>
          <p:cNvSpPr txBox="1"/>
          <p:nvPr/>
        </p:nvSpPr>
        <p:spPr>
          <a:xfrm>
            <a:off x="3936492" y="45628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Social network / ties</a:t>
            </a:r>
          </a:p>
        </p:txBody>
      </p:sp>
      <p:sp>
        <p:nvSpPr>
          <p:cNvPr id="71" name="Oval 70"/>
          <p:cNvSpPr/>
          <p:nvPr/>
        </p:nvSpPr>
        <p:spPr>
          <a:xfrm>
            <a:off x="3771900" y="48508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2" name="TextBox 71"/>
          <p:cNvSpPr txBox="1"/>
          <p:nvPr/>
        </p:nvSpPr>
        <p:spPr>
          <a:xfrm>
            <a:off x="3936492" y="47914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Strategic partnerships</a:t>
            </a:r>
            <a:r>
              <a:rPr sz="1200" b="1">
                <a:solidFill>
                  <a:srgbClr val="CE1E82"/>
                </a:solidFill>
              </a:rPr>
              <a:t> *</a:t>
            </a:r>
          </a:p>
        </p:txBody>
      </p:sp>
      <p:sp>
        <p:nvSpPr>
          <p:cNvPr id="73" name="Rounded Rectangle 72"/>
          <p:cNvSpPr/>
          <p:nvPr/>
        </p:nvSpPr>
        <p:spPr>
          <a:xfrm>
            <a:off x="617220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4" name="Oval 73"/>
          <p:cNvSpPr/>
          <p:nvPr/>
        </p:nvSpPr>
        <p:spPr>
          <a:xfrm>
            <a:off x="6309360" y="398678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75" name="Picture 74" descr="landmark_w.png"/>
          <p:cNvPicPr>
            <a:picLocks noChangeAspect="1"/>
          </p:cNvPicPr>
          <p:nvPr/>
        </p:nvPicPr>
        <p:blipFill>
          <a:blip r:embed="rId9"/>
          <a:stretch>
            <a:fillRect/>
          </a:stretch>
        </p:blipFill>
        <p:spPr>
          <a:xfrm>
            <a:off x="6414698" y="4092122"/>
            <a:ext cx="228234" cy="228234"/>
          </a:xfrm>
          <a:prstGeom prst="rect">
            <a:avLst/>
          </a:prstGeom>
        </p:spPr>
      </p:pic>
      <p:sp>
        <p:nvSpPr>
          <p:cNvPr id="76" name="TextBox 75"/>
          <p:cNvSpPr txBox="1"/>
          <p:nvPr/>
        </p:nvSpPr>
        <p:spPr>
          <a:xfrm>
            <a:off x="683971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Macro &amp; institutional</a:t>
            </a:r>
          </a:p>
        </p:txBody>
      </p:sp>
      <p:sp>
        <p:nvSpPr>
          <p:cNvPr id="77" name="Oval 76"/>
          <p:cNvSpPr/>
          <p:nvPr/>
        </p:nvSpPr>
        <p:spPr>
          <a:xfrm>
            <a:off x="6355080" y="46222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8" name="TextBox 77"/>
          <p:cNvSpPr txBox="1"/>
          <p:nvPr/>
        </p:nvSpPr>
        <p:spPr>
          <a:xfrm>
            <a:off x="6519672" y="45628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Regulatory environment</a:t>
            </a:r>
            <a:r>
              <a:rPr sz="1200" b="1">
                <a:solidFill>
                  <a:srgbClr val="CE1E82"/>
                </a:solidFill>
              </a:rPr>
              <a:t> *</a:t>
            </a:r>
          </a:p>
        </p:txBody>
      </p:sp>
      <p:sp>
        <p:nvSpPr>
          <p:cNvPr id="79" name="Oval 78"/>
          <p:cNvSpPr/>
          <p:nvPr/>
        </p:nvSpPr>
        <p:spPr>
          <a:xfrm>
            <a:off x="6355080" y="48508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0" name="TextBox 79"/>
          <p:cNvSpPr txBox="1"/>
          <p:nvPr/>
        </p:nvSpPr>
        <p:spPr>
          <a:xfrm>
            <a:off x="6519672" y="47914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Legal &amp; advisory support</a:t>
            </a:r>
            <a:r>
              <a:rPr sz="1200" b="1">
                <a:solidFill>
                  <a:srgbClr val="CE1E82"/>
                </a:solidFill>
              </a:rPr>
              <a:t> *</a:t>
            </a:r>
          </a:p>
        </p:txBody>
      </p:sp>
      <p:sp>
        <p:nvSpPr>
          <p:cNvPr id="81" name="Oval 80"/>
          <p:cNvSpPr/>
          <p:nvPr/>
        </p:nvSpPr>
        <p:spPr>
          <a:xfrm>
            <a:off x="6355080" y="50794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2" name="TextBox 81"/>
          <p:cNvSpPr txBox="1"/>
          <p:nvPr/>
        </p:nvSpPr>
        <p:spPr>
          <a:xfrm>
            <a:off x="6519672" y="50200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Geographic location</a:t>
            </a:r>
          </a:p>
        </p:txBody>
      </p:sp>
      <p:sp>
        <p:nvSpPr>
          <p:cNvPr id="83" name="Rounded Rectangle 82"/>
          <p:cNvSpPr/>
          <p:nvPr/>
        </p:nvSpPr>
        <p:spPr>
          <a:xfrm>
            <a:off x="875538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4" name="Oval 83"/>
          <p:cNvSpPr/>
          <p:nvPr/>
        </p:nvSpPr>
        <p:spPr>
          <a:xfrm>
            <a:off x="8892540" y="3986784"/>
            <a:ext cx="438912" cy="43891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85" name="Picture 84" descr="robot_w.png"/>
          <p:cNvPicPr>
            <a:picLocks noChangeAspect="1"/>
          </p:cNvPicPr>
          <p:nvPr/>
        </p:nvPicPr>
        <p:blipFill>
          <a:blip r:embed="rId10"/>
          <a:stretch>
            <a:fillRect/>
          </a:stretch>
        </p:blipFill>
        <p:spPr>
          <a:xfrm>
            <a:off x="8997878" y="4092122"/>
            <a:ext cx="228234" cy="228234"/>
          </a:xfrm>
          <a:prstGeom prst="rect">
            <a:avLst/>
          </a:prstGeom>
        </p:spPr>
      </p:pic>
      <p:sp>
        <p:nvSpPr>
          <p:cNvPr id="86" name="TextBox 85"/>
          <p:cNvSpPr txBox="1"/>
          <p:nvPr/>
        </p:nvSpPr>
        <p:spPr>
          <a:xfrm>
            <a:off x="942289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Emerging &amp;</a:t>
            </a:r>
            <a:br>
              <a:rPr sz="1350"/>
            </a:br>
            <a:r>
              <a:rPr sz="1350" b="1">
                <a:solidFill>
                  <a:srgbClr val="272F3D"/>
                </a:solidFill>
              </a:rPr>
              <a:t>cross-cutting</a:t>
            </a:r>
          </a:p>
        </p:txBody>
      </p:sp>
      <p:sp>
        <p:nvSpPr>
          <p:cNvPr id="87" name="Oval 86"/>
          <p:cNvSpPr/>
          <p:nvPr/>
        </p:nvSpPr>
        <p:spPr>
          <a:xfrm>
            <a:off x="8938260" y="46222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8" name="TextBox 87"/>
          <p:cNvSpPr txBox="1"/>
          <p:nvPr/>
        </p:nvSpPr>
        <p:spPr>
          <a:xfrm>
            <a:off x="9102852" y="45628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Decision aids &amp; scoring</a:t>
            </a:r>
          </a:p>
        </p:txBody>
      </p:sp>
      <p:sp>
        <p:nvSpPr>
          <p:cNvPr id="89" name="Oval 88"/>
          <p:cNvSpPr/>
          <p:nvPr/>
        </p:nvSpPr>
        <p:spPr>
          <a:xfrm>
            <a:off x="8938260" y="48508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0" name="TextBox 89"/>
          <p:cNvSpPr txBox="1"/>
          <p:nvPr/>
        </p:nvSpPr>
        <p:spPr>
          <a:xfrm>
            <a:off x="9102852" y="47914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Social impact</a:t>
            </a:r>
            <a:r>
              <a:rPr sz="1200" b="1">
                <a:solidFill>
                  <a:srgbClr val="CE1E82"/>
                </a:solidFill>
              </a:rPr>
              <a:t> *</a:t>
            </a:r>
          </a:p>
        </p:txBody>
      </p:sp>
      <p:sp>
        <p:nvSpPr>
          <p:cNvPr id="91" name="Oval 90"/>
          <p:cNvSpPr/>
          <p:nvPr/>
        </p:nvSpPr>
        <p:spPr>
          <a:xfrm>
            <a:off x="8938260" y="5079492"/>
            <a:ext cx="91440" cy="91440"/>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2" name="TextBox 91"/>
          <p:cNvSpPr txBox="1"/>
          <p:nvPr/>
        </p:nvSpPr>
        <p:spPr>
          <a:xfrm>
            <a:off x="9102852" y="5020056"/>
            <a:ext cx="1988819" cy="219456"/>
          </a:xfrm>
          <a:prstGeom prst="rect">
            <a:avLst/>
          </a:prstGeom>
          <a:noFill/>
        </p:spPr>
        <p:txBody>
          <a:bodyPr wrap="square" lIns="18288" tIns="18288" rIns="18288" bIns="18288" anchor="ctr">
            <a:noAutofit/>
          </a:bodyPr>
          <a:lstStyle/>
          <a:p>
            <a:pPr marL="0" indent="0" algn="l">
              <a:buNone/>
            </a:pPr>
            <a:r>
              <a:rPr sz="1200">
                <a:solidFill>
                  <a:srgbClr val="1F2430"/>
                </a:solidFill>
              </a:rPr>
              <a:t>Due-diligence intensity</a:t>
            </a:r>
          </a:p>
        </p:txBody>
      </p:sp>
      <p:sp>
        <p:nvSpPr>
          <p:cNvPr id="93" name="TextBox 92"/>
          <p:cNvSpPr txBox="1"/>
          <p:nvPr/>
        </p:nvSpPr>
        <p:spPr>
          <a:xfrm>
            <a:off x="1005840" y="5897880"/>
            <a:ext cx="10149840" cy="320040"/>
          </a:xfrm>
          <a:prstGeom prst="rect">
            <a:avLst/>
          </a:prstGeom>
          <a:noFill/>
        </p:spPr>
        <p:txBody>
          <a:bodyPr wrap="square" lIns="18288" tIns="18288" rIns="18288" bIns="18288" anchor="ctr">
            <a:noAutofit/>
          </a:bodyPr>
          <a:lstStyle/>
          <a:p>
            <a:pPr marL="0" indent="0" algn="l">
              <a:buNone/>
            </a:pPr>
            <a:r>
              <a:rPr sz="1150" b="1">
                <a:solidFill>
                  <a:srgbClr val="CE1E82"/>
                </a:solidFill>
              </a:rPr>
              <a:t>* </a:t>
            </a:r>
            <a:r>
              <a:rPr sz="1150">
                <a:solidFill>
                  <a:srgbClr val="5F6673"/>
                </a:solidFill>
              </a:rPr>
              <a:t>Criterion added from the recent literature rather than the classical criteria set.</a:t>
            </a:r>
          </a:p>
        </p:txBody>
      </p:sp>
      <p:sp>
        <p:nvSpPr>
          <p:cNvPr id="95" name="Footer Placeholder 95"/>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96" name="Slide Number Placeholder 96"/>
          <p:cNvSpPr>
            <a:spLocks noGrp="1"/>
          </p:cNvSpPr>
          <p:nvPr>
            <p:ph type="sldNum" sz="quarter" idx="12"/>
          </p:nvPr>
        </p:nvSpPr>
        <p:spPr/>
        <p:txBody>
          <a:bodyPr/>
          <a:lstStyle/>
          <a:p>
            <a:fld id="{28C4B9FD-BBCD-4D20-BE68-D5FD8F544B57}" type="slidenum">
              <a:rPr lang="en-US"/>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What has the literature examined most?</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DESCRIPTIVE COVERAGE</a:t>
            </a:r>
          </a:p>
        </p:txBody>
      </p:sp>
      <p:sp>
        <p:nvSpPr>
          <p:cNvPr id="4" name="TextBox 3"/>
          <p:cNvSpPr txBox="1"/>
          <p:nvPr/>
        </p:nvSpPr>
        <p:spPr>
          <a:xfrm>
            <a:off x="1051560" y="6364224"/>
            <a:ext cx="9464040" cy="237744"/>
          </a:xfrm>
          <a:prstGeom prst="rect">
            <a:avLst/>
          </a:prstGeom>
          <a:noFill/>
        </p:spPr>
        <p:txBody>
          <a:bodyPr wrap="square" lIns="0" tIns="0" rIns="0" bIns="0" anchor="t">
            <a:spAutoFit/>
          </a:bodyPr>
          <a:lstStyle/>
          <a:p>
            <a:pPr algn="l">
              <a:lnSpc>
                <a:spcPct val="106000"/>
              </a:lnSpc>
              <a:spcBef>
                <a:spcPts val="0"/>
              </a:spcBef>
              <a:spcAft>
                <a:spcPts val="500"/>
              </a:spcAft>
            </a:pPr>
            <a:r>
              <a:rPr sz="1050" b="0">
                <a:solidFill>
                  <a:srgbClr val="596273"/>
                </a:solidFill>
                <a:latin typeface="Calibri"/>
              </a:rPr>
              <a:t>Source: Table 3 | Counts are studies examining each criterion; N = 69</a:t>
            </a:r>
          </a:p>
        </p:txBody>
      </p:sp>
      <p:sp>
        <p:nvSpPr>
          <p:cNvPr id="5" name="TextBox 4"/>
          <p:cNvSpPr txBox="1"/>
          <p:nvPr/>
        </p:nvSpPr>
        <p:spPr>
          <a:xfrm>
            <a:off x="10744200" y="6364224"/>
            <a:ext cx="329184"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6</a:t>
            </a:r>
          </a:p>
        </p:txBody>
      </p:sp>
      <p:graphicFrame>
        <p:nvGraphicFramePr>
          <p:cNvPr id="6" name="Chart 5"/>
          <p:cNvGraphicFramePr>
            <a:graphicFrameLocks noGrp="1"/>
          </p:cNvGraphicFramePr>
          <p:nvPr/>
        </p:nvGraphicFramePr>
        <p:xfrm>
          <a:off x="1042415" y="1920240"/>
          <a:ext cx="6601968" cy="4005072"/>
        </p:xfrm>
        <a:graphic>
          <a:graphicData uri="http://schemas.openxmlformats.org/drawingml/2006/chart">
            <c:chart xmlns:c="http://schemas.openxmlformats.org/drawingml/2006/chart" xmlns:r="http://schemas.openxmlformats.org/officeDocument/2006/relationships" r:id="rId3"/>
          </a:graphicData>
        </a:graphic>
      </p:graphicFrame>
      <p:sp>
        <p:nvSpPr>
          <p:cNvPr id="7" name="Rounded Rectangle 6"/>
          <p:cNvSpPr/>
          <p:nvPr/>
        </p:nvSpPr>
        <p:spPr>
          <a:xfrm>
            <a:off x="8028431" y="2157984"/>
            <a:ext cx="3017520" cy="329184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47888" y="2414016"/>
            <a:ext cx="2578608" cy="731520"/>
          </a:xfrm>
          <a:prstGeom prst="rect">
            <a:avLst/>
          </a:prstGeom>
          <a:noFill/>
        </p:spPr>
        <p:txBody>
          <a:bodyPr wrap="square" lIns="0" tIns="0" rIns="0" bIns="0" anchor="t">
            <a:spAutoFit/>
          </a:bodyPr>
          <a:lstStyle/>
          <a:p>
            <a:pPr algn="l">
              <a:lnSpc>
                <a:spcPct val="106000"/>
              </a:lnSpc>
              <a:spcBef>
                <a:spcPts val="0"/>
              </a:spcBef>
              <a:spcAft>
                <a:spcPts val="500"/>
              </a:spcAft>
            </a:pPr>
            <a:r>
              <a:rPr sz="4000" b="1">
                <a:solidFill>
                  <a:srgbClr val="CD1681"/>
                </a:solidFill>
                <a:latin typeface="Calibri"/>
              </a:rPr>
              <a:t>34 of 69</a:t>
            </a:r>
          </a:p>
        </p:txBody>
      </p:sp>
      <p:sp>
        <p:nvSpPr>
          <p:cNvPr id="9" name="TextBox 8"/>
          <p:cNvSpPr txBox="1"/>
          <p:nvPr/>
        </p:nvSpPr>
        <p:spPr>
          <a:xfrm>
            <a:off x="8247888" y="3200400"/>
            <a:ext cx="2578608" cy="1024128"/>
          </a:xfrm>
          <a:prstGeom prst="rect">
            <a:avLst/>
          </a:prstGeom>
          <a:noFill/>
        </p:spPr>
        <p:txBody>
          <a:bodyPr wrap="square" lIns="0" tIns="0" rIns="0" bIns="0" anchor="t">
            <a:spAutoFit/>
          </a:bodyPr>
          <a:lstStyle/>
          <a:p>
            <a:pPr algn="l">
              <a:lnSpc>
                <a:spcPct val="106000"/>
              </a:lnSpc>
              <a:spcBef>
                <a:spcPts val="0"/>
              </a:spcBef>
              <a:spcAft>
                <a:spcPts val="500"/>
              </a:spcAft>
            </a:pPr>
            <a:r>
              <a:rPr sz="2400" b="1">
                <a:solidFill>
                  <a:srgbClr val="262F3D"/>
                </a:solidFill>
                <a:latin typeface="Calibri"/>
              </a:rPr>
              <a:t>studies examine</a:t>
            </a:r>
          </a:p>
          <a:p>
            <a:pPr algn="l">
              <a:lnSpc>
                <a:spcPct val="106000"/>
              </a:lnSpc>
              <a:spcBef>
                <a:spcPts val="0"/>
              </a:spcBef>
              <a:spcAft>
                <a:spcPts val="500"/>
              </a:spcAft>
            </a:pPr>
            <a:r>
              <a:rPr sz="2400" b="1">
                <a:solidFill>
                  <a:srgbClr val="262F3D"/>
                </a:solidFill>
                <a:latin typeface="Calibri"/>
              </a:rPr>
              <a:t>team experience</a:t>
            </a:r>
          </a:p>
        </p:txBody>
      </p:sp>
      <p:sp>
        <p:nvSpPr>
          <p:cNvPr id="10" name="TextBox 9"/>
          <p:cNvSpPr txBox="1"/>
          <p:nvPr/>
        </p:nvSpPr>
        <p:spPr>
          <a:xfrm>
            <a:off x="8247888" y="4453128"/>
            <a:ext cx="2578608" cy="868680"/>
          </a:xfrm>
          <a:prstGeom prst="rect">
            <a:avLst/>
          </a:prstGeom>
          <a:noFill/>
        </p:spPr>
        <p:txBody>
          <a:bodyPr wrap="square" lIns="0" tIns="0" rIns="0" bIns="0" anchor="t">
            <a:spAutoFit/>
          </a:bodyPr>
          <a:lstStyle/>
          <a:p>
            <a:pPr algn="l">
              <a:lnSpc>
                <a:spcPct val="106000"/>
              </a:lnSpc>
              <a:spcBef>
                <a:spcPts val="0"/>
              </a:spcBef>
              <a:spcAft>
                <a:spcPts val="500"/>
              </a:spcAft>
            </a:pPr>
            <a:r>
              <a:rPr sz="2000" b="0">
                <a:solidFill>
                  <a:srgbClr val="596273"/>
                </a:solidFill>
                <a:latin typeface="Calibri"/>
              </a:rPr>
              <a:t>Research attention</a:t>
            </a:r>
          </a:p>
          <a:p>
            <a:pPr algn="l">
              <a:lnSpc>
                <a:spcPct val="106000"/>
              </a:lnSpc>
              <a:spcBef>
                <a:spcPts val="0"/>
              </a:spcBef>
              <a:spcAft>
                <a:spcPts val="500"/>
              </a:spcAft>
            </a:pPr>
            <a:r>
              <a:rPr sz="2000" b="0">
                <a:solidFill>
                  <a:srgbClr val="596273"/>
                </a:solidFill>
                <a:latin typeface="Calibri"/>
              </a:rPr>
              <a:t>is not effect strength.</a:t>
            </a:r>
          </a:p>
        </p:txBody>
      </p:sp>
    </p:spTree>
    <p:extLst>
      <p:ext uri="{BB962C8B-B14F-4D97-AF65-F5344CB8AC3E}">
        <p14:creationId xmlns:p14="http://schemas.microsoft.com/office/powerpoint/2010/main" val="1503280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Θέση περιεχομένου 9">
            <a:extLst>
              <a:ext uri="{FF2B5EF4-FFF2-40B4-BE49-F238E27FC236}">
                <a16:creationId xmlns:a16="http://schemas.microsoft.com/office/drawing/2014/main" id="{FF20F7B3-56E5-B41E-7DD4-EE064063CE69}"/>
              </a:ext>
            </a:extLst>
          </p:cNvPr>
          <p:cNvGraphicFramePr>
            <a:graphicFrameLocks noGrp="1"/>
          </p:cNvGraphicFramePr>
          <p:nvPr>
            <p:ph idx="1"/>
            <p:extLst>
              <p:ext uri="{D42A27DB-BD31-4B8C-83A1-F6EECF244321}">
                <p14:modId xmlns:p14="http://schemas.microsoft.com/office/powerpoint/2010/main" val="2821182723"/>
              </p:ext>
            </p:extLst>
          </p:nvPr>
        </p:nvGraphicFramePr>
        <p:xfrm>
          <a:off x="366226" y="0"/>
          <a:ext cx="11459547" cy="6858000"/>
        </p:xfrm>
        <a:graphic>
          <a:graphicData uri="http://schemas.openxmlformats.org/drawingml/2006/table">
            <a:tbl>
              <a:tblPr firstCol="1">
                <a:tableStyleId>{2D5ABB26-0587-4C30-8999-92F81FD0307C}</a:tableStyleId>
              </a:tblPr>
              <a:tblGrid>
                <a:gridCol w="1010542">
                  <a:extLst>
                    <a:ext uri="{9D8B030D-6E8A-4147-A177-3AD203B41FA5}">
                      <a16:colId xmlns:a16="http://schemas.microsoft.com/office/drawing/2014/main" val="3250593066"/>
                    </a:ext>
                  </a:extLst>
                </a:gridCol>
                <a:gridCol w="4168486">
                  <a:extLst>
                    <a:ext uri="{9D8B030D-6E8A-4147-A177-3AD203B41FA5}">
                      <a16:colId xmlns:a16="http://schemas.microsoft.com/office/drawing/2014/main" val="3341802368"/>
                    </a:ext>
                  </a:extLst>
                </a:gridCol>
                <a:gridCol w="1010542">
                  <a:extLst>
                    <a:ext uri="{9D8B030D-6E8A-4147-A177-3AD203B41FA5}">
                      <a16:colId xmlns:a16="http://schemas.microsoft.com/office/drawing/2014/main" val="3075202455"/>
                    </a:ext>
                  </a:extLst>
                </a:gridCol>
                <a:gridCol w="5269977">
                  <a:extLst>
                    <a:ext uri="{9D8B030D-6E8A-4147-A177-3AD203B41FA5}">
                      <a16:colId xmlns:a16="http://schemas.microsoft.com/office/drawing/2014/main" val="2489682090"/>
                    </a:ext>
                  </a:extLst>
                </a:gridCol>
              </a:tblGrid>
              <a:tr h="228600">
                <a:tc>
                  <a:txBody>
                    <a:bodyPr/>
                    <a:lstStyle/>
                    <a:p>
                      <a:pPr algn="ctr">
                        <a:lnSpc>
                          <a:spcPct val="95000"/>
                        </a:lnSpc>
                        <a:spcAft>
                          <a:spcPts val="600"/>
                        </a:spcAft>
                        <a:buNone/>
                      </a:pPr>
                      <a:r>
                        <a:rPr lang="en-US" sz="1200" b="1" dirty="0">
                          <a:solidFill>
                            <a:srgbClr val="262F3D"/>
                          </a:solidFill>
                          <a:effectLst/>
                        </a:rPr>
                        <a:t>Rank</a:t>
                      </a:r>
                      <a:endParaRPr lang="el-GR" sz="1400" b="1"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9525" cap="flat" cmpd="sng" algn="ctr">
                      <a:noFill/>
                    </a:lnT>
                    <a:lnB w="25400" cap="flat" cmpd="sng" algn="ctr">
                      <a:solidFill>
                        <a:srgbClr val="596273"/>
                      </a:solidFill>
                    </a:lnB>
                    <a:solidFill>
                      <a:srgbClr val="EEF0F5"/>
                    </a:solidFill>
                  </a:tcPr>
                </a:tc>
                <a:tc>
                  <a:txBody>
                    <a:bodyPr/>
                    <a:lstStyle/>
                    <a:p>
                      <a:pPr algn="l">
                        <a:lnSpc>
                          <a:spcPct val="95000"/>
                        </a:lnSpc>
                        <a:spcAft>
                          <a:spcPts val="600"/>
                        </a:spcAft>
                        <a:buNone/>
                      </a:pPr>
                      <a:r>
                        <a:rPr lang="en-US" sz="1200" b="1">
                          <a:solidFill>
                            <a:srgbClr val="262F3D"/>
                          </a:solidFill>
                          <a:effectLst/>
                        </a:rPr>
                        <a:t>IV</a:t>
                      </a:r>
                      <a:endParaRPr lang="el-GR" sz="1400" b="1">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9525" cap="flat" cmpd="sng" algn="ctr">
                      <a:noFill/>
                    </a:lnT>
                    <a:lnB w="25400" cap="flat" cmpd="sng" algn="ctr">
                      <a:solidFill>
                        <a:srgbClr val="596273"/>
                      </a:solidFill>
                    </a:lnB>
                    <a:solidFill>
                      <a:srgbClr val="EEF0F5"/>
                    </a:solidFill>
                  </a:tcPr>
                </a:tc>
                <a:tc>
                  <a:txBody>
                    <a:bodyPr/>
                    <a:lstStyle/>
                    <a:p>
                      <a:pPr algn="ctr">
                        <a:lnSpc>
                          <a:spcPct val="95000"/>
                        </a:lnSpc>
                        <a:spcAft>
                          <a:spcPts val="600"/>
                        </a:spcAft>
                        <a:buNone/>
                      </a:pPr>
                      <a:r>
                        <a:rPr lang="en-US" sz="1200" b="1">
                          <a:solidFill>
                            <a:srgbClr val="262F3D"/>
                          </a:solidFill>
                          <a:effectLst/>
                        </a:rPr>
                        <a:t>N</a:t>
                      </a:r>
                      <a:endParaRPr lang="el-GR" sz="1400" b="1">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9525" cap="flat" cmpd="sng" algn="ctr">
                      <a:noFill/>
                    </a:lnT>
                    <a:lnB w="25400" cap="flat" cmpd="sng" algn="ctr">
                      <a:solidFill>
                        <a:srgbClr val="596273"/>
                      </a:solidFill>
                    </a:lnB>
                    <a:solidFill>
                      <a:srgbClr val="EEF0F5"/>
                    </a:solidFill>
                  </a:tcPr>
                </a:tc>
                <a:tc>
                  <a:txBody>
                    <a:bodyPr/>
                    <a:lstStyle/>
                    <a:p>
                      <a:pPr algn="l">
                        <a:lnSpc>
                          <a:spcPct val="95000"/>
                        </a:lnSpc>
                        <a:spcAft>
                          <a:spcPts val="600"/>
                        </a:spcAft>
                        <a:buNone/>
                      </a:pPr>
                      <a:r>
                        <a:rPr lang="en-US" sz="1200" b="1">
                          <a:solidFill>
                            <a:srgbClr val="262F3D"/>
                          </a:solidFill>
                          <a:effectLst/>
                        </a:rPr>
                        <a:t>Cluster</a:t>
                      </a:r>
                      <a:endParaRPr lang="el-GR" sz="1400" b="1">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9525" cap="flat" cmpd="sng" algn="ctr">
                      <a:noFill/>
                    </a:lnT>
                    <a:lnB w="25400" cap="flat" cmpd="sng" algn="ctr">
                      <a:solidFill>
                        <a:srgbClr val="596273"/>
                      </a:solidFill>
                    </a:lnB>
                    <a:solidFill>
                      <a:srgbClr val="EEF0F5"/>
                    </a:solidFill>
                  </a:tcPr>
                </a:tc>
                <a:extLst>
                  <a:ext uri="{0D108BD9-81ED-4DB2-BD59-A6C34878D82A}">
                    <a16:rowId xmlns:a16="http://schemas.microsoft.com/office/drawing/2014/main" val="375578844"/>
                  </a:ext>
                </a:extLst>
              </a:tr>
              <a:tr h="228600">
                <a:tc>
                  <a:txBody>
                    <a:bodyPr/>
                    <a:lstStyle/>
                    <a:p>
                      <a:pPr algn="ctr">
                        <a:lnSpc>
                          <a:spcPct val="95000"/>
                        </a:lnSpc>
                        <a:spcAft>
                          <a:spcPts val="600"/>
                        </a:spcAft>
                        <a:buNone/>
                      </a:pPr>
                      <a:r>
                        <a:rPr lang="en-US" sz="1200" b="0" dirty="0">
                          <a:solidFill>
                            <a:srgbClr val="262F3D"/>
                          </a:solidFill>
                          <a:effectLst/>
                        </a:rPr>
                        <a:t>1</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25400" cap="flat" cmpd="sng" algn="ctr">
                      <a:solidFill>
                        <a:srgbClr val="596273"/>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Founder/team experience</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25400" cap="flat" cmpd="sng" algn="ctr">
                      <a:solidFill>
                        <a:srgbClr val="596273"/>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34</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25400" cap="flat" cmpd="sng" algn="ctr">
                      <a:solidFill>
                        <a:srgbClr val="596273"/>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Human capital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25400" cap="flat" cmpd="sng" algn="ctr">
                      <a:solidFill>
                        <a:srgbClr val="596273"/>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821941305"/>
                  </a:ext>
                </a:extLst>
              </a:tr>
              <a:tr h="228600">
                <a:tc>
                  <a:txBody>
                    <a:bodyPr/>
                    <a:lstStyle/>
                    <a:p>
                      <a:pPr algn="ctr">
                        <a:lnSpc>
                          <a:spcPct val="95000"/>
                        </a:lnSpc>
                        <a:spcAft>
                          <a:spcPts val="600"/>
                        </a:spcAft>
                        <a:buNone/>
                      </a:pPr>
                      <a:r>
                        <a:rPr lang="en-US" sz="1200" b="0" dirty="0">
                          <a:solidFill>
                            <a:srgbClr val="262F3D"/>
                          </a:solidFill>
                          <a:effectLst/>
                        </a:rPr>
                        <a:t>2</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Team composition &amp; balance</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31</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Human capital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646694769"/>
                  </a:ext>
                </a:extLst>
              </a:tr>
              <a:tr h="228600">
                <a:tc>
                  <a:txBody>
                    <a:bodyPr/>
                    <a:lstStyle/>
                    <a:p>
                      <a:pPr algn="ctr">
                        <a:lnSpc>
                          <a:spcPct val="95000"/>
                        </a:lnSpc>
                        <a:spcAft>
                          <a:spcPts val="600"/>
                        </a:spcAft>
                        <a:buNone/>
                      </a:pPr>
                      <a:r>
                        <a:rPr lang="en-US" sz="1200" b="0" dirty="0">
                          <a:solidFill>
                            <a:srgbClr val="262F3D"/>
                          </a:solidFill>
                          <a:effectLst/>
                        </a:rPr>
                        <a:t>3</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Social network / ties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30</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Relational and social capital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553178255"/>
                  </a:ext>
                </a:extLst>
              </a:tr>
              <a:tr h="228600">
                <a:tc>
                  <a:txBody>
                    <a:bodyPr/>
                    <a:lstStyle/>
                    <a:p>
                      <a:pPr algn="ctr">
                        <a:lnSpc>
                          <a:spcPct val="95000"/>
                        </a:lnSpc>
                        <a:spcAft>
                          <a:spcPts val="600"/>
                        </a:spcAft>
                        <a:buNone/>
                      </a:pPr>
                      <a:r>
                        <a:rPr lang="en-US" sz="1200" b="0">
                          <a:solidFill>
                            <a:srgbClr val="262F3D"/>
                          </a:solidFill>
                          <a:effectLst/>
                        </a:rPr>
                        <a:t>4</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Business model &amp; strategy</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26</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Internal organizational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004106032"/>
                  </a:ext>
                </a:extLst>
              </a:tr>
              <a:tr h="228600">
                <a:tc>
                  <a:txBody>
                    <a:bodyPr/>
                    <a:lstStyle/>
                    <a:p>
                      <a:pPr algn="ctr">
                        <a:lnSpc>
                          <a:spcPct val="95000"/>
                        </a:lnSpc>
                        <a:spcAft>
                          <a:spcPts val="600"/>
                        </a:spcAft>
                        <a:buNone/>
                      </a:pPr>
                      <a:r>
                        <a:rPr lang="en-US" sz="1200" b="0">
                          <a:solidFill>
                            <a:srgbClr val="262F3D"/>
                          </a:solidFill>
                          <a:effectLst/>
                        </a:rPr>
                        <a:t>5</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Product/technology uniqueness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25</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Technological and product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841781661"/>
                  </a:ext>
                </a:extLst>
              </a:tr>
              <a:tr h="228600">
                <a:tc>
                  <a:txBody>
                    <a:bodyPr/>
                    <a:lstStyle/>
                    <a:p>
                      <a:pPr algn="ctr">
                        <a:lnSpc>
                          <a:spcPct val="95000"/>
                        </a:lnSpc>
                        <a:spcAft>
                          <a:spcPts val="600"/>
                        </a:spcAft>
                        <a:buNone/>
                      </a:pPr>
                      <a:r>
                        <a:rPr lang="en-US" sz="1200" b="0" dirty="0">
                          <a:solidFill>
                            <a:srgbClr val="262F3D"/>
                          </a:solidFill>
                          <a:effectLst/>
                        </a:rPr>
                        <a:t>6</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Firm performance / track record</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24</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Internal organizational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993051942"/>
                  </a:ext>
                </a:extLst>
              </a:tr>
              <a:tr h="228600">
                <a:tc>
                  <a:txBody>
                    <a:bodyPr/>
                    <a:lstStyle/>
                    <a:p>
                      <a:pPr algn="ctr">
                        <a:lnSpc>
                          <a:spcPct val="95000"/>
                        </a:lnSpc>
                        <a:spcAft>
                          <a:spcPts val="600"/>
                        </a:spcAft>
                        <a:buNone/>
                      </a:pPr>
                      <a:r>
                        <a:rPr lang="en-US" sz="1200" b="0">
                          <a:solidFill>
                            <a:srgbClr val="262F3D"/>
                          </a:solidFill>
                          <a:effectLst/>
                        </a:rPr>
                        <a:t>7</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Founder personality &amp; passion</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23</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Human capital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389628732"/>
                  </a:ext>
                </a:extLst>
              </a:tr>
              <a:tr h="228600">
                <a:tc>
                  <a:txBody>
                    <a:bodyPr/>
                    <a:lstStyle/>
                    <a:p>
                      <a:pPr algn="ctr">
                        <a:lnSpc>
                          <a:spcPct val="95000"/>
                        </a:lnSpc>
                        <a:spcAft>
                          <a:spcPts val="600"/>
                        </a:spcAft>
                        <a:buNone/>
                      </a:pPr>
                      <a:r>
                        <a:rPr lang="en-US" sz="1200" b="0">
                          <a:solidFill>
                            <a:srgbClr val="262F3D"/>
                          </a:solidFill>
                          <a:effectLst/>
                        </a:rPr>
                        <a:t>8</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Market size / growth</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23</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Market and competitive environment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3889909460"/>
                  </a:ext>
                </a:extLst>
              </a:tr>
              <a:tr h="228600">
                <a:tc>
                  <a:txBody>
                    <a:bodyPr/>
                    <a:lstStyle/>
                    <a:p>
                      <a:pPr algn="ctr">
                        <a:lnSpc>
                          <a:spcPct val="95000"/>
                        </a:lnSpc>
                        <a:spcAft>
                          <a:spcPts val="600"/>
                        </a:spcAft>
                        <a:buNone/>
                      </a:pPr>
                      <a:r>
                        <a:rPr lang="en-US" sz="1200" b="0">
                          <a:solidFill>
                            <a:srgbClr val="262F3D"/>
                          </a:solidFill>
                          <a:effectLst/>
                        </a:rPr>
                        <a:t>9</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Geographic location</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23</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Macro and institutional environment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821004276"/>
                  </a:ext>
                </a:extLst>
              </a:tr>
              <a:tr h="228600">
                <a:tc>
                  <a:txBody>
                    <a:bodyPr/>
                    <a:lstStyle/>
                    <a:p>
                      <a:pPr algn="ctr">
                        <a:lnSpc>
                          <a:spcPct val="95000"/>
                        </a:lnSpc>
                        <a:spcAft>
                          <a:spcPts val="600"/>
                        </a:spcAft>
                        <a:buNone/>
                      </a:pPr>
                      <a:r>
                        <a:rPr lang="en-US" sz="1200" b="0">
                          <a:solidFill>
                            <a:srgbClr val="262F3D"/>
                          </a:solidFill>
                          <a:effectLst/>
                        </a:rPr>
                        <a:t>10</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Intellectual property / patents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22</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Technological and product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434203779"/>
                  </a:ext>
                </a:extLst>
              </a:tr>
              <a:tr h="228600">
                <a:tc>
                  <a:txBody>
                    <a:bodyPr/>
                    <a:lstStyle/>
                    <a:p>
                      <a:pPr algn="ctr">
                        <a:lnSpc>
                          <a:spcPct val="95000"/>
                        </a:lnSpc>
                        <a:spcAft>
                          <a:spcPts val="600"/>
                        </a:spcAft>
                        <a:buNone/>
                      </a:pPr>
                      <a:r>
                        <a:rPr lang="en-US" sz="1200" b="0">
                          <a:solidFill>
                            <a:srgbClr val="262F3D"/>
                          </a:solidFill>
                          <a:effectLst/>
                        </a:rPr>
                        <a:t>11</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Decision aids / formal scoring models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22</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Emerging and cross-cutting factors (methods/process)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4289295026"/>
                  </a:ext>
                </a:extLst>
              </a:tr>
              <a:tr h="228600">
                <a:tc>
                  <a:txBody>
                    <a:bodyPr/>
                    <a:lstStyle/>
                    <a:p>
                      <a:pPr algn="ctr">
                        <a:lnSpc>
                          <a:spcPct val="95000"/>
                        </a:lnSpc>
                        <a:spcAft>
                          <a:spcPts val="600"/>
                        </a:spcAft>
                        <a:buNone/>
                      </a:pPr>
                      <a:r>
                        <a:rPr lang="en-US" sz="1200" b="0">
                          <a:solidFill>
                            <a:srgbClr val="262F3D"/>
                          </a:solidFill>
                          <a:effectLst/>
                        </a:rPr>
                        <a:t>12</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Industry/sector attractiveness</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21</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Market and competitive environment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696183860"/>
                  </a:ext>
                </a:extLst>
              </a:tr>
              <a:tr h="228600">
                <a:tc>
                  <a:txBody>
                    <a:bodyPr/>
                    <a:lstStyle/>
                    <a:p>
                      <a:pPr algn="ctr">
                        <a:lnSpc>
                          <a:spcPct val="95000"/>
                        </a:lnSpc>
                        <a:spcAft>
                          <a:spcPts val="600"/>
                        </a:spcAft>
                        <a:buNone/>
                      </a:pPr>
                      <a:r>
                        <a:rPr lang="en-US" sz="1200" b="0">
                          <a:solidFill>
                            <a:srgbClr val="262F3D"/>
                          </a:solidFill>
                          <a:effectLst/>
                        </a:rPr>
                        <a:t>13</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Stage of development / age</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19</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Internal organizational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13997188"/>
                  </a:ext>
                </a:extLst>
              </a:tr>
              <a:tr h="228600">
                <a:tc>
                  <a:txBody>
                    <a:bodyPr/>
                    <a:lstStyle/>
                    <a:p>
                      <a:pPr algn="ctr">
                        <a:lnSpc>
                          <a:spcPct val="95000"/>
                        </a:lnSpc>
                        <a:spcAft>
                          <a:spcPts val="600"/>
                        </a:spcAft>
                        <a:buNone/>
                      </a:pPr>
                      <a:r>
                        <a:rPr lang="en-US" sz="1200" b="0">
                          <a:solidFill>
                            <a:srgbClr val="262F3D"/>
                          </a:solidFill>
                          <a:effectLst/>
                        </a:rPr>
                        <a:t>14</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Investment terms / valuation</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18</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Financial and investment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640902391"/>
                  </a:ext>
                </a:extLst>
              </a:tr>
              <a:tr h="228600">
                <a:tc>
                  <a:txBody>
                    <a:bodyPr/>
                    <a:lstStyle/>
                    <a:p>
                      <a:pPr algn="ctr">
                        <a:lnSpc>
                          <a:spcPct val="95000"/>
                        </a:lnSpc>
                        <a:spcAft>
                          <a:spcPts val="600"/>
                        </a:spcAft>
                        <a:buNone/>
                      </a:pPr>
                      <a:r>
                        <a:rPr lang="en-US" sz="1200" b="0">
                          <a:solidFill>
                            <a:srgbClr val="262F3D"/>
                          </a:solidFill>
                          <a:effectLst/>
                        </a:rPr>
                        <a:t>15</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Competition intensity</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15</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Market and competitive environment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893379320"/>
                  </a:ext>
                </a:extLst>
              </a:tr>
              <a:tr h="228600">
                <a:tc>
                  <a:txBody>
                    <a:bodyPr/>
                    <a:lstStyle/>
                    <a:p>
                      <a:pPr algn="ctr">
                        <a:lnSpc>
                          <a:spcPct val="95000"/>
                        </a:lnSpc>
                        <a:spcAft>
                          <a:spcPts val="600"/>
                        </a:spcAft>
                        <a:buNone/>
                      </a:pPr>
                      <a:r>
                        <a:rPr lang="en-US" sz="1200" b="0">
                          <a:solidFill>
                            <a:srgbClr val="262F3D"/>
                          </a:solidFill>
                          <a:effectLst/>
                        </a:rPr>
                        <a:t>16</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Expected return / ROI</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15</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Financial and investment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165230108"/>
                  </a:ext>
                </a:extLst>
              </a:tr>
              <a:tr h="228600">
                <a:tc>
                  <a:txBody>
                    <a:bodyPr/>
                    <a:lstStyle/>
                    <a:p>
                      <a:pPr algn="ctr">
                        <a:lnSpc>
                          <a:spcPct val="95000"/>
                        </a:lnSpc>
                        <a:spcAft>
                          <a:spcPts val="600"/>
                        </a:spcAft>
                        <a:buNone/>
                      </a:pPr>
                      <a:r>
                        <a:rPr lang="en-US" sz="1200" b="0">
                          <a:solidFill>
                            <a:srgbClr val="262F3D"/>
                          </a:solidFill>
                          <a:effectLst/>
                        </a:rPr>
                        <a:t>17</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Exit potential / liquidity</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12</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Financial and investment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011504874"/>
                  </a:ext>
                </a:extLst>
              </a:tr>
              <a:tr h="228600">
                <a:tc>
                  <a:txBody>
                    <a:bodyPr/>
                    <a:lstStyle/>
                    <a:p>
                      <a:pPr algn="ctr">
                        <a:lnSpc>
                          <a:spcPct val="95000"/>
                        </a:lnSpc>
                        <a:spcAft>
                          <a:spcPts val="600"/>
                        </a:spcAft>
                        <a:buNone/>
                      </a:pPr>
                      <a:r>
                        <a:rPr lang="en-US" sz="1200" b="0">
                          <a:solidFill>
                            <a:srgbClr val="262F3D"/>
                          </a:solidFill>
                          <a:effectLst/>
                        </a:rPr>
                        <a:t>18</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Due-diligence intensity / process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12</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Emerging and cross-cutting factors (methods/process)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061673221"/>
                  </a:ext>
                </a:extLst>
              </a:tr>
              <a:tr h="228600">
                <a:tc>
                  <a:txBody>
                    <a:bodyPr/>
                    <a:lstStyle/>
                    <a:p>
                      <a:pPr algn="ctr">
                        <a:lnSpc>
                          <a:spcPct val="95000"/>
                        </a:lnSpc>
                        <a:spcAft>
                          <a:spcPts val="600"/>
                        </a:spcAft>
                        <a:buNone/>
                      </a:pPr>
                      <a:r>
                        <a:rPr lang="en-US" sz="1200" b="0">
                          <a:solidFill>
                            <a:srgbClr val="262F3D"/>
                          </a:solidFill>
                          <a:effectLst/>
                        </a:rPr>
                        <a:t>19</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Founder/team education</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11</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Human capital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877287141"/>
                  </a:ext>
                </a:extLst>
              </a:tr>
              <a:tr h="228600">
                <a:tc>
                  <a:txBody>
                    <a:bodyPr/>
                    <a:lstStyle/>
                    <a:p>
                      <a:pPr algn="ctr">
                        <a:lnSpc>
                          <a:spcPct val="95000"/>
                        </a:lnSpc>
                        <a:spcAft>
                          <a:spcPts val="600"/>
                        </a:spcAft>
                        <a:buNone/>
                      </a:pPr>
                      <a:r>
                        <a:rPr lang="en-US" sz="1200" b="0">
                          <a:solidFill>
                            <a:srgbClr val="262F3D"/>
                          </a:solidFill>
                          <a:effectLst/>
                        </a:rPr>
                        <a:t>20</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Product readiness / stage</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8</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Technological and product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704737658"/>
                  </a:ext>
                </a:extLst>
              </a:tr>
              <a:tr h="228600">
                <a:tc>
                  <a:txBody>
                    <a:bodyPr/>
                    <a:lstStyle/>
                    <a:p>
                      <a:pPr algn="ctr">
                        <a:lnSpc>
                          <a:spcPct val="95000"/>
                        </a:lnSpc>
                        <a:spcAft>
                          <a:spcPts val="600"/>
                        </a:spcAft>
                        <a:buNone/>
                      </a:pPr>
                      <a:r>
                        <a:rPr lang="en-US" sz="1200" b="0">
                          <a:solidFill>
                            <a:srgbClr val="262F3D"/>
                          </a:solidFill>
                          <a:effectLst/>
                        </a:rPr>
                        <a:t>21</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Business plan quality</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8</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Internal organizational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3105500730"/>
                  </a:ext>
                </a:extLst>
              </a:tr>
              <a:tr h="228600">
                <a:tc>
                  <a:txBody>
                    <a:bodyPr/>
                    <a:lstStyle/>
                    <a:p>
                      <a:pPr algn="ctr">
                        <a:lnSpc>
                          <a:spcPct val="95000"/>
                        </a:lnSpc>
                        <a:spcAft>
                          <a:spcPts val="600"/>
                        </a:spcAft>
                        <a:buNone/>
                      </a:pPr>
                      <a:r>
                        <a:rPr lang="en-US" sz="1200" b="0">
                          <a:solidFill>
                            <a:srgbClr val="262F3D"/>
                          </a:solidFill>
                          <a:effectLst/>
                        </a:rPr>
                        <a:t>22</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Governance &amp; organization</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7</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Internal organizational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645816439"/>
                  </a:ext>
                </a:extLst>
              </a:tr>
              <a:tr h="228600">
                <a:tc>
                  <a:txBody>
                    <a:bodyPr/>
                    <a:lstStyle/>
                    <a:p>
                      <a:pPr algn="ctr">
                        <a:lnSpc>
                          <a:spcPct val="95000"/>
                        </a:lnSpc>
                        <a:spcAft>
                          <a:spcPts val="600"/>
                        </a:spcAft>
                        <a:buNone/>
                      </a:pPr>
                      <a:r>
                        <a:rPr lang="en-US" sz="1200" b="0">
                          <a:solidFill>
                            <a:srgbClr val="262F3D"/>
                          </a:solidFill>
                          <a:effectLst/>
                        </a:rPr>
                        <a:t>23</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Social impact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7</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Emerging and cross-cutting factors (methods/process)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876411417"/>
                  </a:ext>
                </a:extLst>
              </a:tr>
              <a:tr h="228600">
                <a:tc>
                  <a:txBody>
                    <a:bodyPr/>
                    <a:lstStyle/>
                    <a:p>
                      <a:pPr algn="ctr">
                        <a:lnSpc>
                          <a:spcPct val="95000"/>
                        </a:lnSpc>
                        <a:spcAft>
                          <a:spcPts val="600"/>
                        </a:spcAft>
                        <a:buNone/>
                      </a:pPr>
                      <a:r>
                        <a:rPr lang="en-US" sz="1200" b="0">
                          <a:solidFill>
                            <a:srgbClr val="262F3D"/>
                          </a:solidFill>
                          <a:effectLst/>
                        </a:rPr>
                        <a:t>24</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Founder gender &amp; diversity</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6</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Human capital factors</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3330966689"/>
                  </a:ext>
                </a:extLst>
              </a:tr>
              <a:tr h="228600">
                <a:tc>
                  <a:txBody>
                    <a:bodyPr/>
                    <a:lstStyle/>
                    <a:p>
                      <a:pPr algn="ctr">
                        <a:lnSpc>
                          <a:spcPct val="95000"/>
                        </a:lnSpc>
                        <a:spcAft>
                          <a:spcPts val="600"/>
                        </a:spcAft>
                        <a:buNone/>
                      </a:pPr>
                      <a:r>
                        <a:rPr lang="en-US" sz="1200" b="0">
                          <a:solidFill>
                            <a:srgbClr val="262F3D"/>
                          </a:solidFill>
                          <a:effectLst/>
                        </a:rPr>
                        <a:t>25</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Regulatory environment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6</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Macro and institutional environment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746921875"/>
                  </a:ext>
                </a:extLst>
              </a:tr>
              <a:tr h="228600">
                <a:tc>
                  <a:txBody>
                    <a:bodyPr/>
                    <a:lstStyle/>
                    <a:p>
                      <a:pPr algn="ctr">
                        <a:lnSpc>
                          <a:spcPct val="95000"/>
                        </a:lnSpc>
                        <a:spcAft>
                          <a:spcPts val="600"/>
                        </a:spcAft>
                        <a:buNone/>
                      </a:pPr>
                      <a:r>
                        <a:rPr lang="en-US" sz="1200" b="0">
                          <a:solidFill>
                            <a:srgbClr val="262F3D"/>
                          </a:solidFill>
                          <a:effectLst/>
                        </a:rPr>
                        <a:t>26</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Capital efficiency</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5</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Financial and investment factors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2083524534"/>
                  </a:ext>
                </a:extLst>
              </a:tr>
              <a:tr h="228600">
                <a:tc>
                  <a:txBody>
                    <a:bodyPr/>
                    <a:lstStyle/>
                    <a:p>
                      <a:pPr algn="ctr">
                        <a:lnSpc>
                          <a:spcPct val="95000"/>
                        </a:lnSpc>
                        <a:spcAft>
                          <a:spcPts val="600"/>
                        </a:spcAft>
                        <a:buNone/>
                      </a:pPr>
                      <a:r>
                        <a:rPr lang="en-US" sz="1200" b="0">
                          <a:solidFill>
                            <a:srgbClr val="262F3D"/>
                          </a:solidFill>
                          <a:effectLst/>
                        </a:rPr>
                        <a:t>27</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Strategic partnerships</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4</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Relational and social capital factors</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37740882"/>
                  </a:ext>
                </a:extLst>
              </a:tr>
              <a:tr h="228600">
                <a:tc>
                  <a:txBody>
                    <a:bodyPr/>
                    <a:lstStyle/>
                    <a:p>
                      <a:pPr algn="ctr">
                        <a:lnSpc>
                          <a:spcPct val="95000"/>
                        </a:lnSpc>
                        <a:spcAft>
                          <a:spcPts val="600"/>
                        </a:spcAft>
                        <a:buNone/>
                      </a:pPr>
                      <a:r>
                        <a:rPr lang="en-US" sz="1200" b="0">
                          <a:solidFill>
                            <a:srgbClr val="262F3D"/>
                          </a:solidFill>
                          <a:effectLst/>
                        </a:rPr>
                        <a:t>28</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Sector validation</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a:solidFill>
                            <a:srgbClr val="262F3D"/>
                          </a:solidFill>
                          <a:effectLst/>
                        </a:rPr>
                        <a:t>2</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Market and competitive environment</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903372637"/>
                  </a:ext>
                </a:extLst>
              </a:tr>
              <a:tr h="228600">
                <a:tc>
                  <a:txBody>
                    <a:bodyPr/>
                    <a:lstStyle/>
                    <a:p>
                      <a:pPr algn="ctr">
                        <a:lnSpc>
                          <a:spcPct val="95000"/>
                        </a:lnSpc>
                        <a:spcAft>
                          <a:spcPts val="600"/>
                        </a:spcAft>
                        <a:buNone/>
                      </a:pPr>
                      <a:r>
                        <a:rPr lang="en-US" sz="1200" b="0">
                          <a:solidFill>
                            <a:srgbClr val="262F3D"/>
                          </a:solidFill>
                          <a:effectLst/>
                        </a:rPr>
                        <a:t>29</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a:solidFill>
                            <a:srgbClr val="262F3D"/>
                          </a:solidFill>
                          <a:effectLst/>
                        </a:rPr>
                        <a:t>Legal &amp; advisory support</a:t>
                      </a:r>
                      <a:endParaRPr lang="el-GR" sz="1400" b="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ctr">
                        <a:lnSpc>
                          <a:spcPct val="95000"/>
                        </a:lnSpc>
                        <a:spcAft>
                          <a:spcPts val="600"/>
                        </a:spcAft>
                        <a:buNone/>
                      </a:pPr>
                      <a:r>
                        <a:rPr lang="en-US" sz="1200" b="0" dirty="0">
                          <a:solidFill>
                            <a:srgbClr val="262F3D"/>
                          </a:solidFill>
                          <a:effectLst/>
                        </a:rPr>
                        <a:t>1</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tc>
                  <a:txBody>
                    <a:bodyPr/>
                    <a:lstStyle/>
                    <a:p>
                      <a:pPr algn="l">
                        <a:lnSpc>
                          <a:spcPct val="95000"/>
                        </a:lnSpc>
                        <a:spcAft>
                          <a:spcPts val="600"/>
                        </a:spcAft>
                        <a:buNone/>
                      </a:pPr>
                      <a:r>
                        <a:rPr lang="en-US" sz="1200" b="0" dirty="0">
                          <a:solidFill>
                            <a:srgbClr val="262F3D"/>
                          </a:solidFill>
                          <a:effectLst/>
                        </a:rPr>
                        <a:t>Macro and institutional environment</a:t>
                      </a:r>
                      <a:endParaRPr lang="el-GR" sz="1400" b="0" dirty="0">
                        <a:solidFill>
                          <a:srgbClr val="262F3D"/>
                        </a:solidFill>
                        <a:effectLst/>
                        <a:latin typeface="Times New Roman" panose="02020603050405020304" pitchFamily="18" charset="0"/>
                        <a:ea typeface="MS Mincho" panose="02020609040205080304" pitchFamily="49" charset="-128"/>
                        <a:cs typeface="Times New Roman" panose="02020603050405020304" pitchFamily="18" charset="0"/>
                      </a:endParaRPr>
                    </a:p>
                  </a:txBody>
                  <a:tcPr marL="38285" marR="38285" marT="16408" marB="16408" anchor="ctr">
                    <a:lnL w="9525" cap="flat" cmpd="sng" algn="ctr">
                      <a:noFill/>
                    </a:lnL>
                    <a:lnR w="9525" cap="flat" cmpd="sng" algn="ctr">
                      <a:noFill/>
                    </a:lnR>
                    <a:lnT w="12700" cap="flat" cmpd="sng" algn="ctr">
                      <a:solidFill>
                        <a:srgbClr val="B7BCC7"/>
                      </a:solidFill>
                      <a:prstDash val="solid"/>
                      <a:round/>
                      <a:headEnd type="none" w="med" len="med"/>
                      <a:tailEnd type="none" w="med" len="med"/>
                    </a:lnT>
                    <a:lnB w="12700" cap="flat" cmpd="sng" algn="ctr">
                      <a:solidFill>
                        <a:srgbClr val="B7BCC7"/>
                      </a:solidFill>
                    </a:lnB>
                    <a:solidFill>
                      <a:srgbClr val="FFFFFF"/>
                    </a:solidFill>
                  </a:tcPr>
                </a:tc>
                <a:extLst>
                  <a:ext uri="{0D108BD9-81ED-4DB2-BD59-A6C34878D82A}">
                    <a16:rowId xmlns:a16="http://schemas.microsoft.com/office/drawing/2014/main" val="1174869019"/>
                  </a:ext>
                </a:extLst>
              </a:tr>
            </a:tbl>
          </a:graphicData>
        </a:graphic>
      </p:graphicFrame>
      <p:sp>
        <p:nvSpPr>
          <p:cNvPr id="6" name="Θέση αριθμού διαφάνειας 5">
            <a:extLst>
              <a:ext uri="{FF2B5EF4-FFF2-40B4-BE49-F238E27FC236}">
                <a16:creationId xmlns:a16="http://schemas.microsoft.com/office/drawing/2014/main" id="{479F7A43-19F1-E74A-2017-9BC9527D3361}"/>
              </a:ext>
            </a:extLst>
          </p:cNvPr>
          <p:cNvSpPr>
            <a:spLocks noGrp="1"/>
          </p:cNvSpPr>
          <p:nvPr>
            <p:ph type="sldNum" sz="quarter" idx="12"/>
          </p:nvPr>
        </p:nvSpPr>
        <p:spPr/>
        <p:txBody>
          <a:bodyPr/>
          <a:lstStyle/>
          <a:p>
            <a:fld id="{28C4B9FD-BBCD-4D20-BE68-D5FD8F544B57}" type="slidenum">
              <a:rPr lang="el-GR" smtClean="0"/>
              <a:pPr/>
              <a:t>8</a:t>
            </a:fld>
            <a:endParaRPr lang="el-GR" dirty="0"/>
          </a:p>
        </p:txBody>
      </p:sp>
    </p:spTree>
    <p:extLst>
      <p:ext uri="{BB962C8B-B14F-4D97-AF65-F5344CB8AC3E}">
        <p14:creationId xmlns:p14="http://schemas.microsoft.com/office/powerpoint/2010/main" val="87744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Two lenses on the cumulative evidence</a:t>
            </a:r>
          </a:p>
          <a:p>
            <a:pPr>
              <a:lnSpc>
                <a:spcPct val="100000"/>
              </a:lnSpc>
              <a:spcBef>
                <a:spcPts val="500"/>
              </a:spcBef>
            </a:pPr>
            <a:r>
              <a:rPr sz="1600" b="0">
                <a:solidFill>
                  <a:srgbClr val="CE1E82"/>
                </a:solidFill>
                <a:latin typeface="Calibri"/>
              </a:rPr>
              <a:t>Vote counting and effect-size pooling, combined in a dual retention rule</a:t>
            </a:r>
          </a:p>
        </p:txBody>
      </p:sp>
      <p:sp>
        <p:nvSpPr>
          <p:cNvPr id="3" name="Rounded Rectangle 2"/>
          <p:cNvSpPr/>
          <p:nvPr/>
        </p:nvSpPr>
        <p:spPr>
          <a:xfrm>
            <a:off x="1005840" y="1783080"/>
            <a:ext cx="4846320" cy="3063240"/>
          </a:xfrm>
          <a:prstGeom prst="roundRect">
            <a:avLst>
              <a:gd name="adj" fmla="val 358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234440" y="2011680"/>
            <a:ext cx="603504" cy="60350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vote_w.png"/>
          <p:cNvPicPr>
            <a:picLocks noChangeAspect="1"/>
          </p:cNvPicPr>
          <p:nvPr/>
        </p:nvPicPr>
        <p:blipFill>
          <a:blip r:embed="rId3"/>
          <a:stretch>
            <a:fillRect/>
          </a:stretch>
        </p:blipFill>
        <p:spPr>
          <a:xfrm>
            <a:off x="1379280" y="2156520"/>
            <a:ext cx="313822" cy="313822"/>
          </a:xfrm>
          <a:prstGeom prst="rect">
            <a:avLst/>
          </a:prstGeom>
        </p:spPr>
      </p:pic>
      <p:sp>
        <p:nvSpPr>
          <p:cNvPr id="6" name="TextBox 5"/>
          <p:cNvSpPr txBox="1"/>
          <p:nvPr/>
        </p:nvSpPr>
        <p:spPr>
          <a:xfrm>
            <a:off x="2011680" y="1965960"/>
            <a:ext cx="3657600" cy="384048"/>
          </a:xfrm>
          <a:prstGeom prst="rect">
            <a:avLst/>
          </a:prstGeom>
          <a:noFill/>
        </p:spPr>
        <p:txBody>
          <a:bodyPr wrap="square" lIns="18288" tIns="18288" rIns="18288" bIns="18288" anchor="t">
            <a:noAutofit/>
          </a:bodyPr>
          <a:lstStyle/>
          <a:p>
            <a:pPr marL="0" indent="0" algn="l">
              <a:buNone/>
            </a:pPr>
            <a:r>
              <a:rPr sz="1900" b="1">
                <a:solidFill>
                  <a:srgbClr val="272F3D"/>
                </a:solidFill>
              </a:rPr>
              <a:t>Weight analysis</a:t>
            </a:r>
          </a:p>
        </p:txBody>
      </p:sp>
      <p:sp>
        <p:nvSpPr>
          <p:cNvPr id="7" name="TextBox 6"/>
          <p:cNvSpPr txBox="1"/>
          <p:nvPr/>
        </p:nvSpPr>
        <p:spPr>
          <a:xfrm>
            <a:off x="2011680" y="2331720"/>
            <a:ext cx="3657600" cy="274320"/>
          </a:xfrm>
          <a:prstGeom prst="rect">
            <a:avLst/>
          </a:prstGeom>
          <a:noFill/>
        </p:spPr>
        <p:txBody>
          <a:bodyPr wrap="square" lIns="18288" tIns="18288" rIns="18288" bIns="18288" anchor="t">
            <a:noAutofit/>
          </a:bodyPr>
          <a:lstStyle/>
          <a:p>
            <a:pPr marL="0" indent="0" algn="l">
              <a:buNone/>
            </a:pPr>
            <a:r>
              <a:rPr sz="1250">
                <a:solidFill>
                  <a:srgbClr val="5F6673"/>
                </a:solidFill>
              </a:rPr>
              <a:t>Vote counting (Jeyaraj et al., 2006)</a:t>
            </a:r>
          </a:p>
        </p:txBody>
      </p:sp>
      <p:sp>
        <p:nvSpPr>
          <p:cNvPr id="8" name="TextBox 7"/>
          <p:cNvSpPr txBox="1"/>
          <p:nvPr/>
        </p:nvSpPr>
        <p:spPr>
          <a:xfrm>
            <a:off x="1280160" y="2807208"/>
            <a:ext cx="4343400" cy="1965960"/>
          </a:xfrm>
          <a:prstGeom prst="rect">
            <a:avLst/>
          </a:prstGeom>
          <a:noFill/>
        </p:spPr>
        <p:txBody>
          <a:bodyPr wrap="square" lIns="18288" tIns="18288" rIns="18288" bIns="18288" anchor="t">
            <a:noAutofit/>
          </a:bodyPr>
          <a:lstStyle/>
          <a:p>
            <a:pPr marL="182880" indent="-182880" algn="l">
              <a:lnSpc>
                <a:spcPct val="100000"/>
              </a:lnSpc>
              <a:spcAft>
                <a:spcPts val="500"/>
              </a:spcAft>
              <a:buClr>
                <a:srgbClr val="CE1E82"/>
              </a:buClr>
              <a:buSzPct val="100000"/>
              <a:buFont typeface="Arial"/>
              <a:buChar char="•"/>
            </a:pPr>
            <a:r>
              <a:rPr sz="1400">
                <a:solidFill>
                  <a:srgbClr val="1F2430"/>
                </a:solidFill>
              </a:rPr>
              <a:t>Each criterion–decision link coded +1, −1, 0 or not examined</a:t>
            </a:r>
          </a:p>
          <a:p>
            <a:pPr marL="182880" indent="-182880" algn="l">
              <a:lnSpc>
                <a:spcPct val="100000"/>
              </a:lnSpc>
              <a:spcAft>
                <a:spcPts val="500"/>
              </a:spcAft>
              <a:buClr>
                <a:srgbClr val="CE1E82"/>
              </a:buClr>
              <a:buSzPct val="100000"/>
              <a:buFont typeface="Arial"/>
              <a:buChar char="•"/>
            </a:pPr>
            <a:r>
              <a:rPr sz="1400">
                <a:solidFill>
                  <a:srgbClr val="1F2430"/>
                </a:solidFill>
              </a:rPr>
              <a:t>Weight = positive findings ÷ times examined</a:t>
            </a:r>
          </a:p>
          <a:p>
            <a:pPr marL="182880" indent="-182880" algn="l">
              <a:lnSpc>
                <a:spcPct val="100000"/>
              </a:lnSpc>
              <a:spcAft>
                <a:spcPts val="500"/>
              </a:spcAft>
              <a:buClr>
                <a:srgbClr val="CE1E82"/>
              </a:buClr>
              <a:buSzPct val="100000"/>
              <a:buFont typeface="Arial"/>
              <a:buChar char="•"/>
            </a:pPr>
            <a:r>
              <a:rPr sz="1400">
                <a:solidFill>
                  <a:srgbClr val="1F2430"/>
                </a:solidFill>
              </a:rPr>
              <a:t>‘Best predictor’: examined ≥ 5 times and weight ≥ 0.80</a:t>
            </a:r>
          </a:p>
          <a:p>
            <a:pPr marL="182880" indent="-182880" algn="l">
              <a:lnSpc>
                <a:spcPct val="100000"/>
              </a:lnSpc>
              <a:spcAft>
                <a:spcPts val="500"/>
              </a:spcAft>
              <a:buClr>
                <a:srgbClr val="CE1E82"/>
              </a:buClr>
              <a:buSzPct val="100000"/>
              <a:buFont typeface="Arial"/>
              <a:buChar char="•"/>
            </a:pPr>
            <a:r>
              <a:rPr sz="1400">
                <a:solidFill>
                  <a:srgbClr val="1F2430"/>
                </a:solidFill>
              </a:rPr>
              <a:t>Computed twice: full corpus (all evidence types) and inferential-only subset (significance-tested designs)</a:t>
            </a:r>
          </a:p>
        </p:txBody>
      </p:sp>
      <p:sp>
        <p:nvSpPr>
          <p:cNvPr id="9" name="Rounded Rectangle 8"/>
          <p:cNvSpPr/>
          <p:nvPr/>
        </p:nvSpPr>
        <p:spPr>
          <a:xfrm>
            <a:off x="6309359" y="1783080"/>
            <a:ext cx="4846320" cy="3063240"/>
          </a:xfrm>
          <a:prstGeom prst="roundRect">
            <a:avLst>
              <a:gd name="adj" fmla="val 358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 name="Oval 9"/>
          <p:cNvSpPr/>
          <p:nvPr/>
        </p:nvSpPr>
        <p:spPr>
          <a:xfrm>
            <a:off x="6537959" y="2011680"/>
            <a:ext cx="603504" cy="60350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1" name="Picture 10" descr="layers_w.png"/>
          <p:cNvPicPr>
            <a:picLocks noChangeAspect="1"/>
          </p:cNvPicPr>
          <p:nvPr/>
        </p:nvPicPr>
        <p:blipFill>
          <a:blip r:embed="rId4"/>
          <a:stretch>
            <a:fillRect/>
          </a:stretch>
        </p:blipFill>
        <p:spPr>
          <a:xfrm>
            <a:off x="6682800" y="2156520"/>
            <a:ext cx="313822" cy="313822"/>
          </a:xfrm>
          <a:prstGeom prst="rect">
            <a:avLst/>
          </a:prstGeom>
        </p:spPr>
      </p:pic>
      <p:sp>
        <p:nvSpPr>
          <p:cNvPr id="12" name="TextBox 11"/>
          <p:cNvSpPr txBox="1"/>
          <p:nvPr/>
        </p:nvSpPr>
        <p:spPr>
          <a:xfrm>
            <a:off x="7315200" y="1965960"/>
            <a:ext cx="3657600" cy="384048"/>
          </a:xfrm>
          <a:prstGeom prst="rect">
            <a:avLst/>
          </a:prstGeom>
          <a:noFill/>
        </p:spPr>
        <p:txBody>
          <a:bodyPr wrap="square" lIns="18288" tIns="18288" rIns="18288" bIns="18288" anchor="t">
            <a:noAutofit/>
          </a:bodyPr>
          <a:lstStyle/>
          <a:p>
            <a:pPr marL="0" indent="0" algn="l">
              <a:buNone/>
            </a:pPr>
            <a:r>
              <a:rPr sz="1900" b="1">
                <a:solidFill>
                  <a:srgbClr val="272F3D"/>
                </a:solidFill>
              </a:rPr>
              <a:t>Random-effects meta-analysis</a:t>
            </a:r>
          </a:p>
        </p:txBody>
      </p:sp>
      <p:sp>
        <p:nvSpPr>
          <p:cNvPr id="13" name="TextBox 12"/>
          <p:cNvSpPr txBox="1"/>
          <p:nvPr/>
        </p:nvSpPr>
        <p:spPr>
          <a:xfrm>
            <a:off x="7315200" y="2331720"/>
            <a:ext cx="3657600" cy="274320"/>
          </a:xfrm>
          <a:prstGeom prst="rect">
            <a:avLst/>
          </a:prstGeom>
          <a:noFill/>
        </p:spPr>
        <p:txBody>
          <a:bodyPr wrap="square" lIns="18288" tIns="18288" rIns="18288" bIns="18288" anchor="t">
            <a:noAutofit/>
          </a:bodyPr>
          <a:lstStyle/>
          <a:p>
            <a:pPr marL="0" indent="0" algn="l">
              <a:buNone/>
            </a:pPr>
            <a:r>
              <a:rPr sz="1250">
                <a:solidFill>
                  <a:srgbClr val="5F6673"/>
                </a:solidFill>
              </a:rPr>
              <a:t>Effect-size pooling (DerSimonian &amp; Laird, 1986)</a:t>
            </a:r>
          </a:p>
        </p:txBody>
      </p:sp>
      <p:sp>
        <p:nvSpPr>
          <p:cNvPr id="14" name="TextBox 13"/>
          <p:cNvSpPr txBox="1"/>
          <p:nvPr/>
        </p:nvSpPr>
        <p:spPr>
          <a:xfrm>
            <a:off x="6583679" y="2807208"/>
            <a:ext cx="4343400" cy="1965960"/>
          </a:xfrm>
          <a:prstGeom prst="rect">
            <a:avLst/>
          </a:prstGeom>
          <a:noFill/>
        </p:spPr>
        <p:txBody>
          <a:bodyPr wrap="square" lIns="18288" tIns="18288" rIns="18288" bIns="18288" anchor="t">
            <a:noAutofit/>
          </a:bodyPr>
          <a:lstStyle/>
          <a:p>
            <a:pPr marL="182880" indent="-182880" algn="l">
              <a:lnSpc>
                <a:spcPct val="100000"/>
              </a:lnSpc>
              <a:spcAft>
                <a:spcPts val="500"/>
              </a:spcAft>
              <a:buClr>
                <a:srgbClr val="CE1E82"/>
              </a:buClr>
              <a:buSzPct val="100000"/>
              <a:buFont typeface="Arial"/>
              <a:buChar char="•"/>
            </a:pPr>
            <a:r>
              <a:rPr sz="1400">
                <a:solidFill>
                  <a:srgbClr val="1F2430"/>
                </a:solidFill>
              </a:rPr>
              <a:t>86 criterion-level effect sizes from 27 studies, converted to correlations</a:t>
            </a:r>
          </a:p>
          <a:p>
            <a:pPr marL="182880" indent="-182880" algn="l">
              <a:lnSpc>
                <a:spcPct val="100000"/>
              </a:lnSpc>
              <a:spcAft>
                <a:spcPts val="500"/>
              </a:spcAft>
              <a:buClr>
                <a:srgbClr val="CE1E82"/>
              </a:buClr>
              <a:buSzPct val="100000"/>
              <a:buFont typeface="Arial"/>
              <a:buChar char="•"/>
            </a:pPr>
            <a:r>
              <a:rPr sz="1400">
                <a:solidFill>
                  <a:srgbClr val="1F2430"/>
                </a:solidFill>
              </a:rPr>
              <a:t>Fisher z with variance 1/(n</a:t>
            </a:r>
            <a:r>
              <a:rPr sz="1400" baseline="-25000">
                <a:solidFill>
                  <a:srgbClr val="1F2430"/>
                </a:solidFill>
              </a:rPr>
              <a:t>eff</a:t>
            </a:r>
            <a:r>
              <a:rPr sz="1400">
                <a:solidFill>
                  <a:srgbClr val="1F2430"/>
                </a:solidFill>
              </a:rPr>
              <a:t> − 3); n</a:t>
            </a:r>
            <a:r>
              <a:rPr sz="1400" baseline="-25000">
                <a:solidFill>
                  <a:srgbClr val="1F2430"/>
                </a:solidFill>
              </a:rPr>
              <a:t>eff</a:t>
            </a:r>
            <a:r>
              <a:rPr sz="1400">
                <a:solidFill>
                  <a:srgbClr val="1F2430"/>
                </a:solidFill>
              </a:rPr>
              <a:t> counts independent units</a:t>
            </a:r>
          </a:p>
          <a:p>
            <a:pPr marL="182880" indent="-182880" algn="l">
              <a:lnSpc>
                <a:spcPct val="100000"/>
              </a:lnSpc>
              <a:spcAft>
                <a:spcPts val="500"/>
              </a:spcAft>
              <a:buClr>
                <a:srgbClr val="CE1E82"/>
              </a:buClr>
              <a:buSzPct val="100000"/>
              <a:buFont typeface="Arial"/>
              <a:buChar char="•"/>
            </a:pPr>
            <a:r>
              <a:rPr sz="1400">
                <a:solidFill>
                  <a:srgbClr val="1F2430"/>
                </a:solidFill>
              </a:rPr>
              <a:t>Heterogeneity summarized by Cochran’s Q and I²</a:t>
            </a:r>
          </a:p>
          <a:p>
            <a:pPr marL="182880" indent="-182880" algn="l">
              <a:lnSpc>
                <a:spcPct val="100000"/>
              </a:lnSpc>
              <a:spcAft>
                <a:spcPts val="500"/>
              </a:spcAft>
              <a:buClr>
                <a:srgbClr val="CE1E82"/>
              </a:buClr>
              <a:buSzPct val="100000"/>
              <a:buFont typeface="Arial"/>
              <a:buChar char="•"/>
            </a:pPr>
            <a:r>
              <a:rPr sz="1400">
                <a:solidFill>
                  <a:srgbClr val="1F2430"/>
                </a:solidFill>
              </a:rPr>
              <a:t>Not pooled: stated-importance scores, MCDM weights, ML feature importances, interaction terms</a:t>
            </a:r>
          </a:p>
        </p:txBody>
      </p:sp>
      <p:sp>
        <p:nvSpPr>
          <p:cNvPr id="15" name="Oval 14"/>
          <p:cNvSpPr/>
          <p:nvPr/>
        </p:nvSpPr>
        <p:spPr>
          <a:xfrm>
            <a:off x="5888736" y="3122676"/>
            <a:ext cx="384048" cy="38404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2000" b="1">
                <a:solidFill>
                  <a:srgbClr val="FFFFFF"/>
                </a:solidFill>
              </a:rPr>
              <a:t>+</a:t>
            </a:r>
          </a:p>
        </p:txBody>
      </p:sp>
      <p:sp>
        <p:nvSpPr>
          <p:cNvPr id="16" name="Rounded Rectangle 15"/>
          <p:cNvSpPr/>
          <p:nvPr/>
        </p:nvSpPr>
        <p:spPr>
          <a:xfrm>
            <a:off x="1005840" y="5029200"/>
            <a:ext cx="10149840" cy="1143000"/>
          </a:xfrm>
          <a:prstGeom prst="roundRect">
            <a:avLst>
              <a:gd name="adj" fmla="val 9600"/>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7" name="Oval 16"/>
          <p:cNvSpPr/>
          <p:nvPr/>
        </p:nvSpPr>
        <p:spPr>
          <a:xfrm>
            <a:off x="1280160" y="5285232"/>
            <a:ext cx="640080" cy="64008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8" name="Picture 17" descr="check_w.png"/>
          <p:cNvPicPr>
            <a:picLocks noChangeAspect="1"/>
          </p:cNvPicPr>
          <p:nvPr/>
        </p:nvPicPr>
        <p:blipFill>
          <a:blip r:embed="rId5"/>
          <a:stretch>
            <a:fillRect/>
          </a:stretch>
        </p:blipFill>
        <p:spPr>
          <a:xfrm>
            <a:off x="1433779" y="5438851"/>
            <a:ext cx="332841" cy="332841"/>
          </a:xfrm>
          <a:prstGeom prst="rect">
            <a:avLst/>
          </a:prstGeom>
        </p:spPr>
      </p:pic>
      <p:sp>
        <p:nvSpPr>
          <p:cNvPr id="19" name="TextBox 18"/>
          <p:cNvSpPr txBox="1"/>
          <p:nvPr/>
        </p:nvSpPr>
        <p:spPr>
          <a:xfrm>
            <a:off x="2148840" y="5074920"/>
            <a:ext cx="8778240" cy="1051560"/>
          </a:xfrm>
          <a:prstGeom prst="rect">
            <a:avLst/>
          </a:prstGeom>
          <a:noFill/>
        </p:spPr>
        <p:txBody>
          <a:bodyPr wrap="square" lIns="18288" tIns="18288" rIns="18288" bIns="18288" anchor="ctr">
            <a:noAutofit/>
          </a:bodyPr>
          <a:lstStyle/>
          <a:p>
            <a:pPr marL="0" indent="0" algn="l">
              <a:buNone/>
            </a:pPr>
            <a:r>
              <a:rPr sz="1600" b="1">
                <a:solidFill>
                  <a:srgbClr val="F2B8D6"/>
                </a:solidFill>
              </a:rPr>
              <a:t>Dual retention rule</a:t>
            </a:r>
          </a:p>
          <a:p>
            <a:pPr marL="0" indent="0" algn="l">
              <a:lnSpc>
                <a:spcPct val="102000"/>
              </a:lnSpc>
              <a:spcBef>
                <a:spcPts val="300"/>
              </a:spcBef>
              <a:buNone/>
            </a:pPr>
            <a:r>
              <a:rPr sz="1500">
                <a:solidFill>
                  <a:srgbClr val="FFFFFF"/>
                </a:solidFill>
              </a:rPr>
              <a:t>A criterion enters the core only if it is a best predictor in the inferential-only vote count and its random-effects pooled effect is positive and significant (p &lt; 0.05).</a:t>
            </a:r>
          </a:p>
        </p:txBody>
      </p:sp>
      <p:sp>
        <p:nvSpPr>
          <p:cNvPr id="21" name="Footer Placeholder 21"/>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22" name="Slide Number Placeholder 22"/>
          <p:cNvSpPr>
            <a:spLocks noGrp="1"/>
          </p:cNvSpPr>
          <p:nvPr>
            <p:ph type="sldNum" sz="quarter" idx="12"/>
          </p:nvPr>
        </p:nvSpPr>
        <p:spPr/>
        <p:txBody>
          <a:bodyPr/>
          <a:lstStyle/>
          <a:p>
            <a:fld id="{28C4B9FD-BBCD-4D20-BE68-D5FD8F544B57}" type="slidenum">
              <a:rPr lang="en-US"/>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880" y="274320"/>
            <a:ext cx="7498079" cy="1143000"/>
          </a:xfrm>
        </p:spPr>
        <p:txBody>
          <a:bodyPr wrap="square" anchor="ctr"/>
          <a:lstStyle/>
          <a:p>
            <a:pPr algn="ctr"/>
            <a:r>
              <a:rPr sz="3000" b="1">
                <a:solidFill>
                  <a:srgbClr val="26303C"/>
                </a:solidFill>
                <a:latin typeface="Calibri Light"/>
              </a:rPr>
              <a:t>A4 · From the reported statistic to r</a:t>
            </a:r>
          </a:p>
        </p:txBody>
      </p:sp>
      <p:sp>
        <p:nvSpPr>
          <p:cNvPr id="4" name="Slide Number Placeholder"/>
          <p:cNvSpPr>
            <a:spLocks noGrp="1"/>
          </p:cNvSpPr>
          <p:nvPr>
            <p:ph type="sldNum" sz="quarter" idx="12"/>
          </p:nvPr>
        </p:nvSpPr>
        <p:spPr/>
        <p:txBody>
          <a:bodyPr/>
          <a:lstStyle/>
          <a:p>
            <a:fld id="{28C4B9FD-BBCD-4D20-BE68-D5FD8F544B57}" type="slidenum">
              <a:rPr lang="el-GR" smtClean="0"/>
              <a:pPr/>
              <a:t>10</a:t>
            </a:fld>
            <a:endParaRPr lang="el-GR" dirty="0"/>
          </a:p>
        </p:txBody>
      </p:sp>
      <p:sp>
        <p:nvSpPr>
          <p:cNvPr id="5" name="Rounded Rectangle 4"/>
          <p:cNvSpPr/>
          <p:nvPr/>
        </p:nvSpPr>
        <p:spPr>
          <a:xfrm>
            <a:off x="822960" y="1554480"/>
            <a:ext cx="3291840" cy="4526280"/>
          </a:xfrm>
          <a:prstGeom prst="roundRect">
            <a:avLst>
              <a:gd name="adj" fmla="val 6000"/>
            </a:avLst>
          </a:prstGeom>
          <a:solidFill>
            <a:srgbClr val="F2F2F2"/>
          </a:solidFill>
          <a:ln>
            <a:noFill/>
          </a:ln>
        </p:spPr>
        <p:txBody>
          <a:bodyPr rtlCol="0" anchor="ctr"/>
          <a:lstStyle/>
          <a:p>
            <a:endParaRPr/>
          </a:p>
        </p:txBody>
      </p:sp>
      <p:sp>
        <p:nvSpPr>
          <p:cNvPr id="6" name="TextBox 5"/>
          <p:cNvSpPr txBox="1"/>
          <p:nvPr/>
        </p:nvSpPr>
        <p:spPr>
          <a:xfrm>
            <a:off x="950976" y="1682495"/>
            <a:ext cx="3035808" cy="4270248"/>
          </a:xfrm>
          <a:prstGeom prst="rect">
            <a:avLst/>
          </a:prstGeom>
          <a:noFill/>
        </p:spPr>
        <p:txBody>
          <a:bodyPr wrap="square" lIns="45720" rIns="45720" anchor="t">
            <a:noAutofit/>
          </a:bodyPr>
          <a:lstStyle/>
          <a:p>
            <a:pPr algn="l">
              <a:spcAft>
                <a:spcPts val="400"/>
              </a:spcAft>
            </a:pPr>
            <a:r>
              <a:rPr sz="1400" b="1" i="0">
                <a:solidFill>
                  <a:srgbClr val="CE1E82"/>
                </a:solidFill>
                <a:latin typeface="Calibri"/>
              </a:rPr>
              <a:t>Extraction rule</a:t>
            </a:r>
          </a:p>
          <a:p>
            <a:pPr algn="l">
              <a:spcAft>
                <a:spcPts val="400"/>
              </a:spcAft>
            </a:pPr>
            <a:r>
              <a:rPr sz="1150" b="0" i="0">
                <a:solidFill>
                  <a:srgbClr val="262626"/>
                </a:solidFill>
                <a:latin typeface="Calibri"/>
              </a:rPr>
              <a:t>One effect size per study–criterion pair: the estimate in the main or most complete specification, for the outcome proxy closest to the funding decision</a:t>
            </a:r>
          </a:p>
          <a:p>
            <a:pPr algn="l">
              <a:spcAft>
                <a:spcPts val="400"/>
              </a:spcAft>
            </a:pPr>
            <a:r>
              <a:rPr sz="1150" b="0" i="0">
                <a:solidFill>
                  <a:srgbClr val="262626"/>
                </a:solidFill>
                <a:latin typeface="Calibri"/>
              </a:rPr>
              <a:t>Several measures or models in one study: the measure closest to the criterion definition and the fullest specification; alternatives recorded in the ledger</a:t>
            </a:r>
          </a:p>
          <a:p>
            <a:pPr algn="l">
              <a:spcAft>
                <a:spcPts val="400"/>
              </a:spcAft>
            </a:pPr>
            <a:r>
              <a:rPr sz="1150" b="0" i="0">
                <a:solidFill>
                  <a:srgbClr val="262626"/>
                </a:solidFill>
                <a:latin typeface="Calibri"/>
              </a:rPr>
              <a:t>Sign: positive r = a higher level of the criterion goes with a more favourable outcome (funding, amount, valuation, follow-on, exit)</a:t>
            </a:r>
          </a:p>
          <a:p>
            <a:pPr algn="l">
              <a:spcAft>
                <a:spcPts val="400"/>
              </a:spcAft>
            </a:pPr>
            <a:r>
              <a:rPr sz="1150" b="0" i="0">
                <a:solidFill>
                  <a:srgbClr val="595959"/>
                </a:solidFill>
                <a:latin typeface="Calibri"/>
              </a:rPr>
              <a:t>Not converted: importance ratings, MCDM weights, feature importances, discriminant-function coefficients, policy-capturing cue weights, standardized coefficients without a test statistic, interaction terms and dyad contrasts</a:t>
            </a:r>
          </a:p>
        </p:txBody>
      </p:sp>
      <p:graphicFrame>
        <p:nvGraphicFramePr>
          <p:cNvPr id="7" name="Table 6"/>
          <p:cNvGraphicFramePr>
            <a:graphicFrameLocks noGrp="1"/>
          </p:cNvGraphicFramePr>
          <p:nvPr/>
        </p:nvGraphicFramePr>
        <p:xfrm>
          <a:off x="4343400" y="1554480"/>
          <a:ext cx="6766560" cy="3803904"/>
        </p:xfrm>
        <a:graphic>
          <a:graphicData uri="http://schemas.openxmlformats.org/drawingml/2006/table">
            <a:tbl>
              <a:tblPr>
                <a:tableStyleId>{2D5ABB26-0587-4C30-8999-92F81FD0307C}</a:tableStyleId>
              </a:tblPr>
              <a:tblGrid>
                <a:gridCol w="2377440">
                  <a:extLst>
                    <a:ext uri="{9D8B030D-6E8A-4147-A177-3AD203B41FA5}">
                      <a16:colId xmlns:a16="http://schemas.microsoft.com/office/drawing/2014/main" val="20000"/>
                    </a:ext>
                  </a:extLst>
                </a:gridCol>
                <a:gridCol w="3566160">
                  <a:extLst>
                    <a:ext uri="{9D8B030D-6E8A-4147-A177-3AD203B41FA5}">
                      <a16:colId xmlns:a16="http://schemas.microsoft.com/office/drawing/2014/main" val="20001"/>
                    </a:ext>
                  </a:extLst>
                </a:gridCol>
                <a:gridCol w="822960">
                  <a:extLst>
                    <a:ext uri="{9D8B030D-6E8A-4147-A177-3AD203B41FA5}">
                      <a16:colId xmlns:a16="http://schemas.microsoft.com/office/drawing/2014/main" val="20002"/>
                    </a:ext>
                  </a:extLst>
                </a:gridCol>
              </a:tblGrid>
              <a:tr h="475488">
                <a:tc>
                  <a:txBody>
                    <a:bodyPr/>
                    <a:lstStyle/>
                    <a:p>
                      <a:pPr algn="l"/>
                      <a:r>
                        <a:rPr sz="1150" b="1">
                          <a:solidFill>
                            <a:srgbClr val="FFFFFF"/>
                          </a:solidFill>
                          <a:latin typeface="Calibri"/>
                        </a:rPr>
                        <a:t>Statistic reported</a:t>
                      </a:r>
                    </a:p>
                  </a:txBody>
                  <a:tcPr marL="54864" marR="54864" marT="18288" marB="18288" anchor="ctr">
                    <a:solidFill>
                      <a:srgbClr val="CE1E82"/>
                    </a:solidFill>
                  </a:tcPr>
                </a:tc>
                <a:tc>
                  <a:txBody>
                    <a:bodyPr/>
                    <a:lstStyle/>
                    <a:p>
                      <a:pPr algn="l"/>
                      <a:r>
                        <a:rPr sz="1150" b="1">
                          <a:solidFill>
                            <a:srgbClr val="FFFFFF"/>
                          </a:solidFill>
                          <a:latin typeface="Calibri"/>
                        </a:rPr>
                        <a:t>Conversion</a:t>
                      </a:r>
                    </a:p>
                  </a:txBody>
                  <a:tcPr marL="54864" marR="54864" marT="18288" marB="18288" anchor="ctr">
                    <a:solidFill>
                      <a:srgbClr val="CE1E82"/>
                    </a:solidFill>
                  </a:tcPr>
                </a:tc>
                <a:tc>
                  <a:txBody>
                    <a:bodyPr/>
                    <a:lstStyle/>
                    <a:p>
                      <a:pPr algn="ctr"/>
                      <a:r>
                        <a:rPr sz="1150" b="1">
                          <a:solidFill>
                            <a:srgbClr val="FFFFFF"/>
                          </a:solidFill>
                          <a:latin typeface="Calibri"/>
                        </a:rPr>
                        <a:t>Effect sizes</a:t>
                      </a:r>
                    </a:p>
                  </a:txBody>
                  <a:tcPr marL="54864" marR="54864" marT="18288" marB="18288" anchor="ctr">
                    <a:solidFill>
                      <a:srgbClr val="CE1E82"/>
                    </a:solidFill>
                  </a:tcPr>
                </a:tc>
                <a:extLst>
                  <a:ext uri="{0D108BD9-81ED-4DB2-BD59-A6C34878D82A}">
                    <a16:rowId xmlns:a16="http://schemas.microsoft.com/office/drawing/2014/main" val="10000"/>
                  </a:ext>
                </a:extLst>
              </a:tr>
              <a:tr h="475488">
                <a:tc>
                  <a:txBody>
                    <a:bodyPr/>
                    <a:lstStyle/>
                    <a:p>
                      <a:pPr algn="l"/>
                      <a:r>
                        <a:rPr sz="1100" b="0">
                          <a:solidFill>
                            <a:srgbClr val="262626"/>
                          </a:solidFill>
                          <a:latin typeface="Calibri"/>
                        </a:rPr>
                        <a:t>Pearson correlation</a:t>
                      </a:r>
                    </a:p>
                  </a:txBody>
                  <a:tcPr marL="54864" marR="54864" marT="18288" marB="18288" anchor="ctr">
                    <a:lnB w="6350">
                      <a:solidFill>
                        <a:srgbClr val="D9D9D9"/>
                      </a:solidFill>
                    </a:lnB>
                    <a:noFill/>
                  </a:tcPr>
                </a:tc>
                <a:tc>
                  <a:txBody>
                    <a:bodyPr/>
                    <a:lstStyle/>
                    <a:p>
                      <a:pPr algn="l"/>
                      <a:r>
                        <a:rPr sz="1100" b="0">
                          <a:solidFill>
                            <a:srgbClr val="262626"/>
                          </a:solidFill>
                          <a:latin typeface="Calibri"/>
                        </a:rPr>
                        <a:t>enters directly</a:t>
                      </a:r>
                    </a:p>
                  </a:txBody>
                  <a:tcPr marL="54864" marR="54864" marT="18288" marB="18288" anchor="ctr">
                    <a:lnB w="6350">
                      <a:solidFill>
                        <a:srgbClr val="D9D9D9"/>
                      </a:solidFill>
                    </a:lnB>
                    <a:noFill/>
                  </a:tcPr>
                </a:tc>
                <a:tc>
                  <a:txBody>
                    <a:bodyPr/>
                    <a:lstStyle/>
                    <a:p>
                      <a:pPr algn="ctr"/>
                      <a:r>
                        <a:rPr sz="1100" b="0">
                          <a:solidFill>
                            <a:srgbClr val="262626"/>
                          </a:solidFill>
                          <a:latin typeface="Calibri"/>
                        </a:rPr>
                        <a:t>11</a:t>
                      </a:r>
                    </a:p>
                  </a:txBody>
                  <a:tcPr marL="54864" marR="54864" marT="18288" marB="18288" anchor="ctr">
                    <a:lnB w="6350">
                      <a:solidFill>
                        <a:srgbClr val="D9D9D9"/>
                      </a:solidFill>
                    </a:lnB>
                    <a:noFill/>
                  </a:tcPr>
                </a:tc>
                <a:extLst>
                  <a:ext uri="{0D108BD9-81ED-4DB2-BD59-A6C34878D82A}">
                    <a16:rowId xmlns:a16="http://schemas.microsoft.com/office/drawing/2014/main" val="10001"/>
                  </a:ext>
                </a:extLst>
              </a:tr>
              <a:tr h="475488">
                <a:tc>
                  <a:txBody>
                    <a:bodyPr/>
                    <a:lstStyle/>
                    <a:p>
                      <a:pPr algn="l"/>
                      <a:r>
                        <a:rPr sz="1100" b="0">
                          <a:solidFill>
                            <a:srgbClr val="262626"/>
                          </a:solidFill>
                          <a:latin typeface="Calibri"/>
                        </a:rPr>
                        <a:t>Least-squares coefficient (OLS, IV, panel) with SE or t</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l"/>
                      <a:r>
                        <a:rPr sz="1100" b="0">
                          <a:solidFill>
                            <a:srgbClr val="262626"/>
                          </a:solidFill>
                          <a:latin typeface="Calibri"/>
                        </a:rPr>
                        <a:t>t = b/SE;  r = t / √(t² + df)   (Aloe &amp; Becker, 2012)</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00" b="0">
                          <a:solidFill>
                            <a:srgbClr val="262626"/>
                          </a:solidFill>
                          <a:latin typeface="Calibri"/>
                        </a:rPr>
                        <a:t>23</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extLst>
                  <a:ext uri="{0D108BD9-81ED-4DB2-BD59-A6C34878D82A}">
                    <a16:rowId xmlns:a16="http://schemas.microsoft.com/office/drawing/2014/main" val="10002"/>
                  </a:ext>
                </a:extLst>
              </a:tr>
              <a:tr h="475488">
                <a:tc>
                  <a:txBody>
                    <a:bodyPr/>
                    <a:lstStyle/>
                    <a:p>
                      <a:pPr algn="l"/>
                      <a:r>
                        <a:rPr sz="1100" b="0">
                          <a:solidFill>
                            <a:srgbClr val="262626"/>
                          </a:solidFill>
                          <a:latin typeface="Calibri"/>
                        </a:rPr>
                        <a:t>Maximum-likelihood coefficient (logit, rare-events logit, probit, Cox, Heckman)</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l"/>
                      <a:r>
                        <a:rPr sz="1100" b="0">
                          <a:solidFill>
                            <a:srgbClr val="262626"/>
                          </a:solidFill>
                          <a:latin typeface="Calibri"/>
                        </a:rPr>
                        <a:t>z = b/SE;  r = z / √n</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00" b="0">
                          <a:solidFill>
                            <a:srgbClr val="262626"/>
                          </a:solidFill>
                          <a:latin typeface="Calibri"/>
                        </a:rPr>
                        <a:t>28</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extLst>
                  <a:ext uri="{0D108BD9-81ED-4DB2-BD59-A6C34878D82A}">
                    <a16:rowId xmlns:a16="http://schemas.microsoft.com/office/drawing/2014/main" val="10003"/>
                  </a:ext>
                </a:extLst>
              </a:tr>
              <a:tr h="475488">
                <a:tc>
                  <a:txBody>
                    <a:bodyPr/>
                    <a:lstStyle/>
                    <a:p>
                      <a:pPr algn="l"/>
                      <a:r>
                        <a:rPr sz="1100" b="0">
                          <a:solidFill>
                            <a:srgbClr val="262626"/>
                          </a:solidFill>
                          <a:latin typeface="Calibri"/>
                        </a:rPr>
                        <a:t>… only an exact p-value reported</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l"/>
                      <a:r>
                        <a:rPr sz="1100" b="0">
                          <a:solidFill>
                            <a:srgbClr val="262626"/>
                          </a:solidFill>
                          <a:latin typeface="Calibri"/>
                        </a:rPr>
                        <a:t>z = Φ⁻¹(1 − p/2) with the sign of b;  r = z / √n</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00" b="0">
                          <a:solidFill>
                            <a:srgbClr val="262626"/>
                          </a:solidFill>
                          <a:latin typeface="Calibri"/>
                        </a:rPr>
                        <a:t>4</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extLst>
                  <a:ext uri="{0D108BD9-81ED-4DB2-BD59-A6C34878D82A}">
                    <a16:rowId xmlns:a16="http://schemas.microsoft.com/office/drawing/2014/main" val="10004"/>
                  </a:ext>
                </a:extLst>
              </a:tr>
              <a:tr h="475488">
                <a:tc>
                  <a:txBody>
                    <a:bodyPr/>
                    <a:lstStyle/>
                    <a:p>
                      <a:pPr algn="l"/>
                      <a:r>
                        <a:rPr sz="1100" b="0">
                          <a:solidFill>
                            <a:srgbClr val="262626"/>
                          </a:solidFill>
                          <a:latin typeface="Calibri"/>
                        </a:rPr>
                        <a:t>Odds ratio</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l"/>
                      <a:r>
                        <a:rPr sz="1100" b="0">
                          <a:solidFill>
                            <a:srgbClr val="262626"/>
                          </a:solidFill>
                          <a:latin typeface="Calibri"/>
                        </a:rPr>
                        <a:t>d = ln(OR)·√3/π;  r = d / √(d² + 1/(π₁(1 − π₁)))   (Hasselblad &amp; Hedges, 1995)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00" b="0">
                          <a:solidFill>
                            <a:srgbClr val="262626"/>
                          </a:solidFill>
                          <a:latin typeface="Calibri"/>
                        </a:rPr>
                        <a:t>2</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extLst>
                  <a:ext uri="{0D108BD9-81ED-4DB2-BD59-A6C34878D82A}">
                    <a16:rowId xmlns:a16="http://schemas.microsoft.com/office/drawing/2014/main" val="10005"/>
                  </a:ext>
                </a:extLst>
              </a:tr>
              <a:tr h="475488">
                <a:tc>
                  <a:txBody>
                    <a:bodyPr/>
                    <a:lstStyle/>
                    <a:p>
                      <a:pPr algn="l"/>
                      <a:r>
                        <a:rPr sz="1100" b="0">
                          <a:solidFill>
                            <a:srgbClr val="262626"/>
                          </a:solidFill>
                          <a:latin typeface="Calibri"/>
                        </a:rPr>
                        <a:t>Conjoint choice model (choice or rank-ordered logit)</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l"/>
                      <a:r>
                        <a:rPr sz="1100" b="0">
                          <a:solidFill>
                            <a:srgbClr val="262626"/>
                          </a:solidFill>
                          <a:latin typeface="Calibri"/>
                        </a:rPr>
                        <a:t>r = z / √N over the N choice observations; weight by investors (A5)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00" b="0">
                          <a:solidFill>
                            <a:srgbClr val="262626"/>
                          </a:solidFill>
                          <a:latin typeface="Calibri"/>
                        </a:rPr>
                        <a:t>14</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extLst>
                  <a:ext uri="{0D108BD9-81ED-4DB2-BD59-A6C34878D82A}">
                    <a16:rowId xmlns:a16="http://schemas.microsoft.com/office/drawing/2014/main" val="10006"/>
                  </a:ext>
                </a:extLst>
              </a:tr>
              <a:tr h="475488">
                <a:tc>
                  <a:txBody>
                    <a:bodyPr/>
                    <a:lstStyle/>
                    <a:p>
                      <a:pPr algn="l"/>
                      <a:r>
                        <a:rPr sz="1100" b="1">
                          <a:solidFill>
                            <a:srgbClr val="262626"/>
                          </a:solidFill>
                          <a:latin typeface="Calibri"/>
                        </a:rPr>
                        <a:t>Total</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l"/>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00" b="1">
                          <a:solidFill>
                            <a:srgbClr val="262626"/>
                          </a:solidFill>
                          <a:latin typeface="Calibri"/>
                        </a:rPr>
                        <a:t>86</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extLst>
                  <a:ext uri="{0D108BD9-81ED-4DB2-BD59-A6C34878D82A}">
                    <a16:rowId xmlns:a16="http://schemas.microsoft.com/office/drawing/2014/main" val="10007"/>
                  </a:ext>
                </a:extLst>
              </a:tr>
            </a:tbl>
          </a:graphicData>
        </a:graphic>
      </p:graphicFrame>
      <p:sp>
        <p:nvSpPr>
          <p:cNvPr id="8" name="TextBox 7"/>
          <p:cNvSpPr txBox="1"/>
          <p:nvPr/>
        </p:nvSpPr>
        <p:spPr>
          <a:xfrm>
            <a:off x="4343400" y="5449824"/>
            <a:ext cx="6766560" cy="548640"/>
          </a:xfrm>
          <a:prstGeom prst="rect">
            <a:avLst/>
          </a:prstGeom>
          <a:noFill/>
        </p:spPr>
        <p:txBody>
          <a:bodyPr wrap="square" lIns="45720" rIns="45720" anchor="t">
            <a:noAutofit/>
          </a:bodyPr>
          <a:lstStyle/>
          <a:p>
            <a:pPr algn="l"/>
            <a:r>
              <a:rPr sz="1050" b="0" i="1">
                <a:solidFill>
                  <a:srgbClr val="595959"/>
                </a:solidFill>
                <a:latin typeface="Calibri"/>
              </a:rPr>
              <a:t>df = residual degrees of freedom of the reported model; π₁ = observed share of the favourable outcome; Φ⁻¹ = inverse standard normal. Route of every effect size: Table A3 of the paper.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Backup: weight analysis (Table 4)</a:t>
            </a:r>
          </a:p>
          <a:p>
            <a:pPr>
              <a:lnSpc>
                <a:spcPct val="100000"/>
              </a:lnSpc>
              <a:spcBef>
                <a:spcPts val="500"/>
              </a:spcBef>
            </a:pPr>
            <a:r>
              <a:rPr sz="1600" b="0">
                <a:solidFill>
                  <a:srgbClr val="CE1E82"/>
                </a:solidFill>
                <a:latin typeface="Calibri"/>
              </a:rPr>
              <a:t>Full corpus vs. inferential-only subset; core criteria highlighted</a:t>
            </a:r>
          </a:p>
        </p:txBody>
      </p:sp>
      <p:graphicFrame>
        <p:nvGraphicFramePr>
          <p:cNvPr id="3" name="Table 2"/>
          <p:cNvGraphicFramePr>
            <a:graphicFrameLocks noGrp="1"/>
          </p:cNvGraphicFramePr>
          <p:nvPr/>
        </p:nvGraphicFramePr>
        <p:xfrm>
          <a:off x="914400" y="1993392"/>
          <a:ext cx="5047488" cy="3833152"/>
        </p:xfrm>
        <a:graphic>
          <a:graphicData uri="http://schemas.openxmlformats.org/drawingml/2006/table">
            <a:tbl>
              <a:tblPr>
                <a:tableStyleId>{2D5ABB26-0587-4C30-8999-92F81FD0307C}</a:tableStyleId>
              </a:tblPr>
              <a:tblGrid>
                <a:gridCol w="201168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530352">
                  <a:extLst>
                    <a:ext uri="{9D8B030D-6E8A-4147-A177-3AD203B41FA5}">
                      <a16:colId xmlns:a16="http://schemas.microsoft.com/office/drawing/2014/main" val="20002"/>
                    </a:ext>
                  </a:extLst>
                </a:gridCol>
                <a:gridCol w="530352">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530352">
                  <a:extLst>
                    <a:ext uri="{9D8B030D-6E8A-4147-A177-3AD203B41FA5}">
                      <a16:colId xmlns:a16="http://schemas.microsoft.com/office/drawing/2014/main" val="20005"/>
                    </a:ext>
                  </a:extLst>
                </a:gridCol>
                <a:gridCol w="530352">
                  <a:extLst>
                    <a:ext uri="{9D8B030D-6E8A-4147-A177-3AD203B41FA5}">
                      <a16:colId xmlns:a16="http://schemas.microsoft.com/office/drawing/2014/main" val="20006"/>
                    </a:ext>
                  </a:extLst>
                </a:gridCol>
              </a:tblGrid>
              <a:tr h="239572">
                <a:tc>
                  <a:txBody>
                    <a:bodyPr/>
                    <a:lstStyle/>
                    <a:p>
                      <a:pPr algn="l"/>
                      <a:r>
                        <a:rPr sz="1000" b="1" i="0">
                          <a:solidFill>
                            <a:srgbClr val="FFFFFF"/>
                          </a:solidFill>
                        </a:rPr>
                        <a:t>Criterion</a:t>
                      </a:r>
                    </a:p>
                  </a:txBody>
                  <a:tcPr marL="45720" marR="45720" marT="18288" marB="18288" anchor="ctr">
                    <a:solidFill>
                      <a:srgbClr val="272F3D"/>
                    </a:solidFill>
                  </a:tcPr>
                </a:tc>
                <a:tc>
                  <a:txBody>
                    <a:bodyPr/>
                    <a:lstStyle/>
                    <a:p>
                      <a:pPr algn="ctr"/>
                      <a:r>
                        <a:rPr sz="1000" b="1" i="0">
                          <a:solidFill>
                            <a:srgbClr val="FFFFFF"/>
                          </a:solidFill>
                        </a:rPr>
                        <a:t>Exam.</a:t>
                      </a:r>
                    </a:p>
                  </a:txBody>
                  <a:tcPr marL="45720" marR="45720" marT="18288" marB="18288" anchor="ctr">
                    <a:solidFill>
                      <a:srgbClr val="272F3D"/>
                    </a:solidFill>
                  </a:tcPr>
                </a:tc>
                <a:tc>
                  <a:txBody>
                    <a:bodyPr/>
                    <a:lstStyle/>
                    <a:p>
                      <a:pPr algn="ctr"/>
                      <a:r>
                        <a:rPr sz="1000" b="1" i="0">
                          <a:solidFill>
                            <a:srgbClr val="FFFFFF"/>
                          </a:solidFill>
                        </a:rPr>
                        <a:t>Weight</a:t>
                      </a:r>
                    </a:p>
                  </a:txBody>
                  <a:tcPr marL="45720" marR="45720" marT="18288" marB="18288" anchor="ctr">
                    <a:solidFill>
                      <a:srgbClr val="272F3D"/>
                    </a:solidFill>
                  </a:tcPr>
                </a:tc>
                <a:tc>
                  <a:txBody>
                    <a:bodyPr/>
                    <a:lstStyle/>
                    <a:p>
                      <a:pPr algn="ctr"/>
                      <a:r>
                        <a:rPr sz="1000" b="1" i="0">
                          <a:solidFill>
                            <a:srgbClr val="FFFFFF"/>
                          </a:solidFill>
                        </a:rPr>
                        <a:t>Class</a:t>
                      </a:r>
                    </a:p>
                  </a:txBody>
                  <a:tcPr marL="45720" marR="45720" marT="18288" marB="18288" anchor="ctr">
                    <a:solidFill>
                      <a:srgbClr val="272F3D"/>
                    </a:solidFill>
                  </a:tcPr>
                </a:tc>
                <a:tc>
                  <a:txBody>
                    <a:bodyPr/>
                    <a:lstStyle/>
                    <a:p>
                      <a:pPr algn="ctr"/>
                      <a:r>
                        <a:rPr sz="1000" b="1" i="0">
                          <a:solidFill>
                            <a:srgbClr val="FFFFFF"/>
                          </a:solidFill>
                        </a:rPr>
                        <a:t>Exam.</a:t>
                      </a:r>
                    </a:p>
                  </a:txBody>
                  <a:tcPr marL="45720" marR="45720" marT="18288" marB="18288" anchor="ctr">
                    <a:solidFill>
                      <a:srgbClr val="272F3D"/>
                    </a:solidFill>
                  </a:tcPr>
                </a:tc>
                <a:tc>
                  <a:txBody>
                    <a:bodyPr/>
                    <a:lstStyle/>
                    <a:p>
                      <a:pPr algn="ctr"/>
                      <a:r>
                        <a:rPr sz="1000" b="1" i="0">
                          <a:solidFill>
                            <a:srgbClr val="FFFFFF"/>
                          </a:solidFill>
                        </a:rPr>
                        <a:t>Weight</a:t>
                      </a:r>
                    </a:p>
                  </a:txBody>
                  <a:tcPr marL="45720" marR="45720" marT="18288" marB="18288" anchor="ctr">
                    <a:solidFill>
                      <a:srgbClr val="272F3D"/>
                    </a:solidFill>
                  </a:tcPr>
                </a:tc>
                <a:tc>
                  <a:txBody>
                    <a:bodyPr/>
                    <a:lstStyle/>
                    <a:p>
                      <a:pPr algn="ctr"/>
                      <a:r>
                        <a:rPr sz="1000" b="1" i="0">
                          <a:solidFill>
                            <a:srgbClr val="FFFFFF"/>
                          </a:solidFill>
                        </a:rPr>
                        <a:t>Class</a:t>
                      </a:r>
                    </a:p>
                  </a:txBody>
                  <a:tcPr marL="45720" marR="45720" marT="18288" marB="18288" anchor="ctr">
                    <a:solidFill>
                      <a:srgbClr val="272F3D"/>
                    </a:solidFill>
                  </a:tcPr>
                </a:tc>
                <a:extLst>
                  <a:ext uri="{0D108BD9-81ED-4DB2-BD59-A6C34878D82A}">
                    <a16:rowId xmlns:a16="http://schemas.microsoft.com/office/drawing/2014/main" val="10000"/>
                  </a:ext>
                </a:extLst>
              </a:tr>
              <a:tr h="239572">
                <a:tc>
                  <a:txBody>
                    <a:bodyPr/>
                    <a:lstStyle/>
                    <a:p>
                      <a:pPr algn="l"/>
                      <a:r>
                        <a:rPr sz="1000" b="1" i="0">
                          <a:solidFill>
                            <a:srgbClr val="CE1E82"/>
                          </a:solidFill>
                        </a:rPr>
                        <a:t>Founder/team experience</a:t>
                      </a:r>
                    </a:p>
                  </a:txBody>
                  <a:tcPr marL="45720" marR="45720" marT="18288" marB="18288" anchor="ctr">
                    <a:lnB w="6350" cap="flat" cmpd="sng" algn="ctr">
                      <a:solidFill>
                        <a:srgbClr val="D5D8DE"/>
                      </a:solidFill>
                      <a:prstDash val="solid"/>
                    </a:lnB>
                    <a:solidFill>
                      <a:srgbClr val="FAE8F2"/>
                    </a:solidFill>
                  </a:tcPr>
                </a:tc>
                <a:tc>
                  <a:txBody>
                    <a:bodyPr/>
                    <a:lstStyle/>
                    <a:p>
                      <a:pPr algn="ctr"/>
                      <a:r>
                        <a:rPr sz="1000" b="0" i="0">
                          <a:solidFill>
                            <a:srgbClr val="1F2430"/>
                          </a:solidFill>
                        </a:rPr>
                        <a:t>34</a:t>
                      </a:r>
                    </a:p>
                  </a:txBody>
                  <a:tcPr marL="45720" marR="45720" marT="18288" marB="18288" anchor="ctr">
                    <a:lnB w="6350" cap="flat" cmpd="sng" algn="ctr">
                      <a:solidFill>
                        <a:srgbClr val="D5D8DE"/>
                      </a:solidFill>
                      <a:prstDash val="solid"/>
                    </a:lnB>
                    <a:solidFill>
                      <a:srgbClr val="FAE8F2"/>
                    </a:solidFill>
                  </a:tcPr>
                </a:tc>
                <a:tc>
                  <a:txBody>
                    <a:bodyPr/>
                    <a:lstStyle/>
                    <a:p>
                      <a:pPr algn="ctr"/>
                      <a:r>
                        <a:rPr sz="1000" b="0" i="0">
                          <a:solidFill>
                            <a:srgbClr val="1F2430"/>
                          </a:solidFill>
                        </a:rPr>
                        <a:t>0.91</a:t>
                      </a:r>
                    </a:p>
                  </a:txBody>
                  <a:tcPr marL="45720" marR="45720" marT="18288" marB="18288" anchor="ctr">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B w="6350" cap="flat" cmpd="sng" algn="ctr">
                      <a:solidFill>
                        <a:srgbClr val="D5D8DE"/>
                      </a:solidFill>
                      <a:prstDash val="solid"/>
                    </a:lnB>
                    <a:solidFill>
                      <a:srgbClr val="FAE8F2"/>
                    </a:solidFill>
                  </a:tcPr>
                </a:tc>
                <a:tc>
                  <a:txBody>
                    <a:bodyPr/>
                    <a:lstStyle/>
                    <a:p>
                      <a:pPr algn="ctr"/>
                      <a:r>
                        <a:rPr sz="1000" b="0" i="0" dirty="0">
                          <a:solidFill>
                            <a:srgbClr val="1F2430"/>
                          </a:solidFill>
                        </a:rPr>
                        <a:t>18</a:t>
                      </a:r>
                    </a:p>
                  </a:txBody>
                  <a:tcPr marL="45720" marR="45720" marT="18288" marB="18288" anchor="ctr">
                    <a:lnB w="6350" cap="flat" cmpd="sng" algn="ctr">
                      <a:solidFill>
                        <a:srgbClr val="D5D8DE"/>
                      </a:solidFill>
                      <a:prstDash val="solid"/>
                    </a:lnB>
                    <a:solidFill>
                      <a:srgbClr val="FAE8F2"/>
                    </a:solidFill>
                  </a:tcPr>
                </a:tc>
                <a:tc>
                  <a:txBody>
                    <a:bodyPr/>
                    <a:lstStyle/>
                    <a:p>
                      <a:pPr algn="ctr"/>
                      <a:r>
                        <a:rPr sz="1000" b="0" i="0">
                          <a:solidFill>
                            <a:srgbClr val="1F2430"/>
                          </a:solidFill>
                        </a:rPr>
                        <a:t>0.83</a:t>
                      </a:r>
                    </a:p>
                  </a:txBody>
                  <a:tcPr marL="45720" marR="45720" marT="18288" marB="18288" anchor="ctr">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B w="6350" cap="flat" cmpd="sng" algn="ctr">
                      <a:solidFill>
                        <a:srgbClr val="D5D8DE"/>
                      </a:solidFill>
                      <a:prstDash val="solid"/>
                    </a:lnB>
                    <a:solidFill>
                      <a:srgbClr val="FAE8F2"/>
                    </a:solidFill>
                  </a:tcPr>
                </a:tc>
                <a:extLst>
                  <a:ext uri="{0D108BD9-81ED-4DB2-BD59-A6C34878D82A}">
                    <a16:rowId xmlns:a16="http://schemas.microsoft.com/office/drawing/2014/main" val="10001"/>
                  </a:ext>
                </a:extLst>
              </a:tr>
              <a:tr h="239572">
                <a:tc>
                  <a:txBody>
                    <a:bodyPr/>
                    <a:lstStyle/>
                    <a:p>
                      <a:pPr algn="l"/>
                      <a:r>
                        <a:rPr sz="1000" b="1" i="0">
                          <a:solidFill>
                            <a:srgbClr val="CE1E82"/>
                          </a:solidFill>
                        </a:rPr>
                        <a:t>Founder/team education</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11</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dirty="0">
                          <a:solidFill>
                            <a:srgbClr val="1F2430"/>
                          </a:solidFill>
                        </a:rPr>
                        <a:t>7</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extLst>
                  <a:ext uri="{0D108BD9-81ED-4DB2-BD59-A6C34878D82A}">
                    <a16:rowId xmlns:a16="http://schemas.microsoft.com/office/drawing/2014/main" val="10002"/>
                  </a:ext>
                </a:extLst>
              </a:tr>
              <a:tr h="239572">
                <a:tc>
                  <a:txBody>
                    <a:bodyPr/>
                    <a:lstStyle/>
                    <a:p>
                      <a:pPr algn="l"/>
                      <a:r>
                        <a:rPr sz="1000" b="1" i="0">
                          <a:solidFill>
                            <a:srgbClr val="CE1E82"/>
                          </a:solidFill>
                        </a:rPr>
                        <a:t>Team composition &amp; balance</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31</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0.94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dirty="0">
                          <a:solidFill>
                            <a:srgbClr val="1F2430"/>
                          </a:solidFill>
                        </a:rPr>
                        <a:t>10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0.80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extLst>
                  <a:ext uri="{0D108BD9-81ED-4DB2-BD59-A6C34878D82A}">
                    <a16:rowId xmlns:a16="http://schemas.microsoft.com/office/drawing/2014/main" val="10003"/>
                  </a:ext>
                </a:extLst>
              </a:tr>
              <a:tr h="239572">
                <a:tc>
                  <a:txBody>
                    <a:bodyPr/>
                    <a:lstStyle/>
                    <a:p>
                      <a:pPr algn="l"/>
                      <a:r>
                        <a:rPr sz="1000" b="0" i="0">
                          <a:solidFill>
                            <a:srgbClr val="1F2430"/>
                          </a:solidFill>
                        </a:rPr>
                        <a:t>Personality &amp; passion</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0.91</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10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4"/>
                  </a:ext>
                </a:extLst>
              </a:tr>
              <a:tr h="239572">
                <a:tc>
                  <a:txBody>
                    <a:bodyPr/>
                    <a:lstStyle/>
                    <a:p>
                      <a:pPr algn="l"/>
                      <a:r>
                        <a:rPr sz="1000" b="0" i="0">
                          <a:solidFill>
                            <a:srgbClr val="1F2430"/>
                          </a:solidFill>
                        </a:rPr>
                        <a:t>Founder gender &amp; diversity</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6</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0.33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Worst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Exp.</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5"/>
                  </a:ext>
                </a:extLst>
              </a:tr>
              <a:tr h="239572">
                <a:tc>
                  <a:txBody>
                    <a:bodyPr/>
                    <a:lstStyle/>
                    <a:p>
                      <a:pPr algn="l"/>
                      <a:r>
                        <a:rPr sz="1000" b="0" i="0">
                          <a:solidFill>
                            <a:srgbClr val="1F2430"/>
                          </a:solidFill>
                        </a:rPr>
                        <a:t>Market size / growth</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6"/>
                  </a:ext>
                </a:extLst>
              </a:tr>
              <a:tr h="239572">
                <a:tc>
                  <a:txBody>
                    <a:bodyPr/>
                    <a:lstStyle/>
                    <a:p>
                      <a:pPr algn="l"/>
                      <a:r>
                        <a:rPr sz="1000" b="0" i="0">
                          <a:solidFill>
                            <a:srgbClr val="1F2430"/>
                          </a:solidFill>
                        </a:rPr>
                        <a:t>Competition intensity</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7"/>
                  </a:ext>
                </a:extLst>
              </a:tr>
              <a:tr h="239572">
                <a:tc>
                  <a:txBody>
                    <a:bodyPr/>
                    <a:lstStyle/>
                    <a:p>
                      <a:pPr algn="l"/>
                      <a:r>
                        <a:rPr sz="1000" b="0" i="0">
                          <a:solidFill>
                            <a:srgbClr val="1F2430"/>
                          </a:solidFill>
                        </a:rPr>
                        <a:t>Sector attractiveness</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21</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8"/>
                  </a:ext>
                </a:extLst>
              </a:tr>
              <a:tr h="239572">
                <a:tc>
                  <a:txBody>
                    <a:bodyPr/>
                    <a:lstStyle/>
                    <a:p>
                      <a:pPr algn="l"/>
                      <a:r>
                        <a:rPr sz="1000" b="0" i="0">
                          <a:solidFill>
                            <a:srgbClr val="1F2430"/>
                          </a:solidFill>
                        </a:rPr>
                        <a:t>Sector validation</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9"/>
                  </a:ext>
                </a:extLst>
              </a:tr>
              <a:tr h="239572">
                <a:tc>
                  <a:txBody>
                    <a:bodyPr/>
                    <a:lstStyle/>
                    <a:p>
                      <a:pPr algn="l"/>
                      <a:r>
                        <a:rPr sz="1000" b="1" i="0">
                          <a:solidFill>
                            <a:srgbClr val="CE1E82"/>
                          </a:solidFill>
                        </a:rPr>
                        <a:t>Product/tech uniqueness</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25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dirty="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extLst>
                  <a:ext uri="{0D108BD9-81ED-4DB2-BD59-A6C34878D82A}">
                    <a16:rowId xmlns:a16="http://schemas.microsoft.com/office/drawing/2014/main" val="10010"/>
                  </a:ext>
                </a:extLst>
              </a:tr>
              <a:tr h="239572">
                <a:tc>
                  <a:txBody>
                    <a:bodyPr/>
                    <a:lstStyle/>
                    <a:p>
                      <a:pPr algn="l"/>
                      <a:r>
                        <a:rPr sz="1000" b="1" i="0">
                          <a:solidFill>
                            <a:srgbClr val="CE1E82"/>
                          </a:solidFill>
                        </a:rPr>
                        <a:t>IP / patents</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22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0.95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dirty="0">
                          <a:solidFill>
                            <a:srgbClr val="1F2430"/>
                          </a:solidFill>
                        </a:rPr>
                        <a:t>0.92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extLst>
                  <a:ext uri="{0D108BD9-81ED-4DB2-BD59-A6C34878D82A}">
                    <a16:rowId xmlns:a16="http://schemas.microsoft.com/office/drawing/2014/main" val="10011"/>
                  </a:ext>
                </a:extLst>
              </a:tr>
              <a:tr h="239572">
                <a:tc>
                  <a:txBody>
                    <a:bodyPr/>
                    <a:lstStyle/>
                    <a:p>
                      <a:pPr algn="l"/>
                      <a:r>
                        <a:rPr sz="1000" b="0" i="0">
                          <a:solidFill>
                            <a:srgbClr val="1F2430"/>
                          </a:solidFill>
                        </a:rPr>
                        <a:t>Product readiness / stage</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2"/>
                  </a:ext>
                </a:extLst>
              </a:tr>
              <a:tr h="239572">
                <a:tc>
                  <a:txBody>
                    <a:bodyPr/>
                    <a:lstStyle/>
                    <a:p>
                      <a:pPr algn="l"/>
                      <a:r>
                        <a:rPr sz="1000" b="0" i="0">
                          <a:solidFill>
                            <a:srgbClr val="1F2430"/>
                          </a:solidFill>
                        </a:rPr>
                        <a:t>Expected return / ROI</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0.87</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3"/>
                  </a:ext>
                </a:extLst>
              </a:tr>
              <a:tr h="239572">
                <a:tc>
                  <a:txBody>
                    <a:bodyPr/>
                    <a:lstStyle/>
                    <a:p>
                      <a:pPr algn="l"/>
                      <a:r>
                        <a:rPr sz="1000" b="0" i="0">
                          <a:solidFill>
                            <a:srgbClr val="1F2430"/>
                          </a:solidFill>
                        </a:rPr>
                        <a:t>Exit potential / liquidity</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0.50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Exp.</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4"/>
                  </a:ext>
                </a:extLst>
              </a:tr>
              <a:tr h="239572">
                <a:tc>
                  <a:txBody>
                    <a:bodyPr/>
                    <a:lstStyle/>
                    <a:p>
                      <a:pPr algn="l"/>
                      <a:r>
                        <a:rPr sz="1000" b="0" i="0">
                          <a:solidFill>
                            <a:srgbClr val="1F2430"/>
                          </a:solidFill>
                        </a:rPr>
                        <a:t>Investment terms/valuation</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0.89</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5"/>
                  </a:ext>
                </a:extLst>
              </a:tr>
            </a:tbl>
          </a:graphicData>
        </a:graphic>
      </p:graphicFrame>
      <p:graphicFrame>
        <p:nvGraphicFramePr>
          <p:cNvPr id="4" name="Table 3"/>
          <p:cNvGraphicFramePr>
            <a:graphicFrameLocks noGrp="1"/>
          </p:cNvGraphicFramePr>
          <p:nvPr/>
        </p:nvGraphicFramePr>
        <p:xfrm>
          <a:off x="6099048" y="1993392"/>
          <a:ext cx="5047488" cy="3593580"/>
        </p:xfrm>
        <a:graphic>
          <a:graphicData uri="http://schemas.openxmlformats.org/drawingml/2006/table">
            <a:tbl>
              <a:tblPr>
                <a:tableStyleId>{2D5ABB26-0587-4C30-8999-92F81FD0307C}</a:tableStyleId>
              </a:tblPr>
              <a:tblGrid>
                <a:gridCol w="2011680">
                  <a:extLst>
                    <a:ext uri="{9D8B030D-6E8A-4147-A177-3AD203B41FA5}">
                      <a16:colId xmlns:a16="http://schemas.microsoft.com/office/drawing/2014/main" val="20000"/>
                    </a:ext>
                  </a:extLst>
                </a:gridCol>
                <a:gridCol w="457200">
                  <a:extLst>
                    <a:ext uri="{9D8B030D-6E8A-4147-A177-3AD203B41FA5}">
                      <a16:colId xmlns:a16="http://schemas.microsoft.com/office/drawing/2014/main" val="20001"/>
                    </a:ext>
                  </a:extLst>
                </a:gridCol>
                <a:gridCol w="530352">
                  <a:extLst>
                    <a:ext uri="{9D8B030D-6E8A-4147-A177-3AD203B41FA5}">
                      <a16:colId xmlns:a16="http://schemas.microsoft.com/office/drawing/2014/main" val="20002"/>
                    </a:ext>
                  </a:extLst>
                </a:gridCol>
                <a:gridCol w="530352">
                  <a:extLst>
                    <a:ext uri="{9D8B030D-6E8A-4147-A177-3AD203B41FA5}">
                      <a16:colId xmlns:a16="http://schemas.microsoft.com/office/drawing/2014/main" val="20003"/>
                    </a:ext>
                  </a:extLst>
                </a:gridCol>
                <a:gridCol w="457200">
                  <a:extLst>
                    <a:ext uri="{9D8B030D-6E8A-4147-A177-3AD203B41FA5}">
                      <a16:colId xmlns:a16="http://schemas.microsoft.com/office/drawing/2014/main" val="20004"/>
                    </a:ext>
                  </a:extLst>
                </a:gridCol>
                <a:gridCol w="530352">
                  <a:extLst>
                    <a:ext uri="{9D8B030D-6E8A-4147-A177-3AD203B41FA5}">
                      <a16:colId xmlns:a16="http://schemas.microsoft.com/office/drawing/2014/main" val="20005"/>
                    </a:ext>
                  </a:extLst>
                </a:gridCol>
                <a:gridCol w="530352">
                  <a:extLst>
                    <a:ext uri="{9D8B030D-6E8A-4147-A177-3AD203B41FA5}">
                      <a16:colId xmlns:a16="http://schemas.microsoft.com/office/drawing/2014/main" val="20006"/>
                    </a:ext>
                  </a:extLst>
                </a:gridCol>
              </a:tblGrid>
              <a:tr h="239572">
                <a:tc>
                  <a:txBody>
                    <a:bodyPr/>
                    <a:lstStyle/>
                    <a:p>
                      <a:pPr algn="l"/>
                      <a:r>
                        <a:rPr sz="1000" b="1" i="0">
                          <a:solidFill>
                            <a:srgbClr val="FFFFFF"/>
                          </a:solidFill>
                        </a:rPr>
                        <a:t>Criterion</a:t>
                      </a:r>
                    </a:p>
                  </a:txBody>
                  <a:tcPr marL="45720" marR="45720" marT="18288" marB="18288" anchor="ctr">
                    <a:solidFill>
                      <a:srgbClr val="272F3D"/>
                    </a:solidFill>
                  </a:tcPr>
                </a:tc>
                <a:tc>
                  <a:txBody>
                    <a:bodyPr/>
                    <a:lstStyle/>
                    <a:p>
                      <a:pPr algn="ctr"/>
                      <a:r>
                        <a:rPr sz="1000" b="1" i="0">
                          <a:solidFill>
                            <a:srgbClr val="FFFFFF"/>
                          </a:solidFill>
                        </a:rPr>
                        <a:t>Exam.</a:t>
                      </a:r>
                    </a:p>
                  </a:txBody>
                  <a:tcPr marL="45720" marR="45720" marT="18288" marB="18288" anchor="ctr">
                    <a:solidFill>
                      <a:srgbClr val="272F3D"/>
                    </a:solidFill>
                  </a:tcPr>
                </a:tc>
                <a:tc>
                  <a:txBody>
                    <a:bodyPr/>
                    <a:lstStyle/>
                    <a:p>
                      <a:pPr algn="ctr"/>
                      <a:r>
                        <a:rPr sz="1000" b="1" i="0">
                          <a:solidFill>
                            <a:srgbClr val="FFFFFF"/>
                          </a:solidFill>
                        </a:rPr>
                        <a:t>Weight</a:t>
                      </a:r>
                    </a:p>
                  </a:txBody>
                  <a:tcPr marL="45720" marR="45720" marT="18288" marB="18288" anchor="ctr">
                    <a:solidFill>
                      <a:srgbClr val="272F3D"/>
                    </a:solidFill>
                  </a:tcPr>
                </a:tc>
                <a:tc>
                  <a:txBody>
                    <a:bodyPr/>
                    <a:lstStyle/>
                    <a:p>
                      <a:pPr algn="ctr"/>
                      <a:r>
                        <a:rPr sz="1000" b="1" i="0">
                          <a:solidFill>
                            <a:srgbClr val="FFFFFF"/>
                          </a:solidFill>
                        </a:rPr>
                        <a:t>Class</a:t>
                      </a:r>
                    </a:p>
                  </a:txBody>
                  <a:tcPr marL="45720" marR="45720" marT="18288" marB="18288" anchor="ctr">
                    <a:solidFill>
                      <a:srgbClr val="272F3D"/>
                    </a:solidFill>
                  </a:tcPr>
                </a:tc>
                <a:tc>
                  <a:txBody>
                    <a:bodyPr/>
                    <a:lstStyle/>
                    <a:p>
                      <a:pPr algn="ctr"/>
                      <a:r>
                        <a:rPr sz="1000" b="1" i="0">
                          <a:solidFill>
                            <a:srgbClr val="FFFFFF"/>
                          </a:solidFill>
                        </a:rPr>
                        <a:t>Exam.</a:t>
                      </a:r>
                    </a:p>
                  </a:txBody>
                  <a:tcPr marL="45720" marR="45720" marT="18288" marB="18288" anchor="ctr">
                    <a:solidFill>
                      <a:srgbClr val="272F3D"/>
                    </a:solidFill>
                  </a:tcPr>
                </a:tc>
                <a:tc>
                  <a:txBody>
                    <a:bodyPr/>
                    <a:lstStyle/>
                    <a:p>
                      <a:pPr algn="ctr"/>
                      <a:r>
                        <a:rPr sz="1000" b="1" i="0">
                          <a:solidFill>
                            <a:srgbClr val="FFFFFF"/>
                          </a:solidFill>
                        </a:rPr>
                        <a:t>Weight</a:t>
                      </a:r>
                    </a:p>
                  </a:txBody>
                  <a:tcPr marL="45720" marR="45720" marT="18288" marB="18288" anchor="ctr">
                    <a:solidFill>
                      <a:srgbClr val="272F3D"/>
                    </a:solidFill>
                  </a:tcPr>
                </a:tc>
                <a:tc>
                  <a:txBody>
                    <a:bodyPr/>
                    <a:lstStyle/>
                    <a:p>
                      <a:pPr algn="ctr"/>
                      <a:r>
                        <a:rPr sz="1000" b="1" i="0">
                          <a:solidFill>
                            <a:srgbClr val="FFFFFF"/>
                          </a:solidFill>
                        </a:rPr>
                        <a:t>Class</a:t>
                      </a:r>
                    </a:p>
                  </a:txBody>
                  <a:tcPr marL="45720" marR="45720" marT="18288" marB="18288" anchor="ctr">
                    <a:solidFill>
                      <a:srgbClr val="272F3D"/>
                    </a:solidFill>
                  </a:tcPr>
                </a:tc>
                <a:extLst>
                  <a:ext uri="{0D108BD9-81ED-4DB2-BD59-A6C34878D82A}">
                    <a16:rowId xmlns:a16="http://schemas.microsoft.com/office/drawing/2014/main" val="10000"/>
                  </a:ext>
                </a:extLst>
              </a:tr>
              <a:tr h="239572">
                <a:tc>
                  <a:txBody>
                    <a:bodyPr/>
                    <a:lstStyle/>
                    <a:p>
                      <a:pPr algn="l"/>
                      <a:r>
                        <a:rPr sz="1000" b="0" i="0">
                          <a:solidFill>
                            <a:srgbClr val="1F2430"/>
                          </a:solidFill>
                        </a:rPr>
                        <a:t>Capital efficiency</a:t>
                      </a:r>
                    </a:p>
                  </a:txBody>
                  <a:tcPr marL="45720" marR="45720" marT="18288" marB="18288" anchor="ctr">
                    <a:lnB w="6350" cap="flat" cmpd="sng" algn="ctr">
                      <a:solidFill>
                        <a:srgbClr val="D5D8DE"/>
                      </a:solidFill>
                      <a:prstDash val="solid"/>
                    </a:lnB>
                    <a:solidFill>
                      <a:srgbClr val="FFFFFF"/>
                    </a:solidFill>
                  </a:tcPr>
                </a:tc>
                <a:tc>
                  <a:txBody>
                    <a:bodyPr/>
                    <a:lstStyle/>
                    <a:p>
                      <a:pPr algn="ctr"/>
                      <a:r>
                        <a:rPr sz="1000" b="0" i="0">
                          <a:solidFill>
                            <a:srgbClr val="1F2430"/>
                          </a:solidFill>
                        </a:rPr>
                        <a:t>5</a:t>
                      </a:r>
                    </a:p>
                  </a:txBody>
                  <a:tcPr marL="45720" marR="45720" marT="18288" marB="18288" anchor="ctr">
                    <a:lnB w="6350" cap="flat" cmpd="sng" algn="ctr">
                      <a:solidFill>
                        <a:srgbClr val="D5D8DE"/>
                      </a:solidFill>
                      <a:prstDash val="solid"/>
                    </a:lnB>
                    <a:solidFill>
                      <a:srgbClr val="FFFFFF"/>
                    </a:solidFill>
                  </a:tcPr>
                </a:tc>
                <a:tc>
                  <a:txBody>
                    <a:bodyPr/>
                    <a:lstStyle/>
                    <a:p>
                      <a:pPr algn="ctr"/>
                      <a:r>
                        <a:rPr sz="1000" b="0" i="0">
                          <a:solidFill>
                            <a:srgbClr val="1F2430"/>
                          </a:solidFill>
                        </a:rPr>
                        <a:t>0.60</a:t>
                      </a:r>
                    </a:p>
                  </a:txBody>
                  <a:tcPr marL="45720" marR="45720" marT="18288" marB="18288" anchor="ctr">
                    <a:lnB w="6350" cap="flat" cmpd="sng" algn="ctr">
                      <a:solidFill>
                        <a:srgbClr val="D5D8DE"/>
                      </a:solidFill>
                      <a:prstDash val="solid"/>
                    </a:lnB>
                    <a:solidFill>
                      <a:srgbClr val="FFFFFF"/>
                    </a:solidFill>
                  </a:tcPr>
                </a:tc>
                <a:tc>
                  <a:txBody>
                    <a:bodyPr/>
                    <a:lstStyle/>
                    <a:p>
                      <a:pPr algn="ctr"/>
                      <a:r>
                        <a:rPr sz="1000" b="0" i="0">
                          <a:solidFill>
                            <a:srgbClr val="1F2430"/>
                          </a:solidFill>
                        </a:rPr>
                        <a:t>Mod.</a:t>
                      </a:r>
                    </a:p>
                  </a:txBody>
                  <a:tcPr marL="45720" marR="45720" marT="18288" marB="18288" anchor="ctr">
                    <a:lnB w="6350" cap="flat" cmpd="sng" algn="ctr">
                      <a:solidFill>
                        <a:srgbClr val="D5D8DE"/>
                      </a:solidFill>
                      <a:prstDash val="solid"/>
                    </a:lnB>
                    <a:solidFill>
                      <a:srgbClr val="FFFFFF"/>
                    </a:solidFill>
                  </a:tcPr>
                </a:tc>
                <a:tc>
                  <a:txBody>
                    <a:bodyPr/>
                    <a:lstStyle/>
                    <a:p>
                      <a:pPr algn="ctr"/>
                      <a:r>
                        <a:rPr sz="1000" b="0" i="0">
                          <a:solidFill>
                            <a:srgbClr val="1F2430"/>
                          </a:solidFill>
                        </a:rPr>
                        <a:t>2</a:t>
                      </a:r>
                    </a:p>
                  </a:txBody>
                  <a:tcPr marL="45720" marR="45720" marT="18288" marB="18288" anchor="ctr">
                    <a:lnB w="6350" cap="flat" cmpd="sng" algn="ctr">
                      <a:solidFill>
                        <a:srgbClr val="D5D8DE"/>
                      </a:solidFill>
                      <a:prstDash val="solid"/>
                    </a:lnB>
                    <a:solidFill>
                      <a:srgbClr val="FFFFFF"/>
                    </a:solidFill>
                  </a:tcPr>
                </a:tc>
                <a:tc>
                  <a:txBody>
                    <a:bodyPr/>
                    <a:lstStyle/>
                    <a:p>
                      <a:pPr algn="ctr"/>
                      <a:r>
                        <a:rPr sz="1000" b="0" i="0">
                          <a:solidFill>
                            <a:srgbClr val="1F2430"/>
                          </a:solidFill>
                        </a:rPr>
                        <a:t>0.00</a:t>
                      </a:r>
                    </a:p>
                  </a:txBody>
                  <a:tcPr marL="45720" marR="45720" marT="18288" marB="18288" anchor="ctr">
                    <a:lnB w="6350" cap="flat" cmpd="sng" algn="ctr">
                      <a:solidFill>
                        <a:srgbClr val="D5D8DE"/>
                      </a:solidFill>
                      <a:prstDash val="solid"/>
                    </a:lnB>
                    <a:solidFill>
                      <a:srgbClr val="FFFFFF"/>
                    </a:solidFill>
                  </a:tcPr>
                </a:tc>
                <a:tc>
                  <a:txBody>
                    <a:bodyPr/>
                    <a:lstStyle/>
                    <a:p>
                      <a:pPr algn="ctr"/>
                      <a:r>
                        <a:rPr sz="1000" b="0" i="0">
                          <a:solidFill>
                            <a:srgbClr val="1F2430"/>
                          </a:solidFill>
                        </a:rPr>
                        <a:t>Exp.</a:t>
                      </a:r>
                    </a:p>
                  </a:txBody>
                  <a:tcPr marL="45720" marR="45720" marT="18288" marB="18288" anchor="ctr">
                    <a:lnB w="6350" cap="flat" cmpd="sng" algn="ctr">
                      <a:solidFill>
                        <a:srgbClr val="D5D8DE"/>
                      </a:solidFill>
                      <a:prstDash val="solid"/>
                    </a:lnB>
                    <a:solidFill>
                      <a:srgbClr val="FFFFFF"/>
                    </a:solidFill>
                  </a:tcPr>
                </a:tc>
                <a:extLst>
                  <a:ext uri="{0D108BD9-81ED-4DB2-BD59-A6C34878D82A}">
                    <a16:rowId xmlns:a16="http://schemas.microsoft.com/office/drawing/2014/main" val="10001"/>
                  </a:ext>
                </a:extLst>
              </a:tr>
              <a:tr h="239572">
                <a:tc>
                  <a:txBody>
                    <a:bodyPr/>
                    <a:lstStyle/>
                    <a:p>
                      <a:pPr algn="l"/>
                      <a:r>
                        <a:rPr sz="1000" b="0" i="0" dirty="0">
                          <a:solidFill>
                            <a:srgbClr val="1F2430"/>
                          </a:solidFill>
                        </a:rPr>
                        <a:t>Business plan quality</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0.75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Exp.</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2"/>
                  </a:ext>
                </a:extLst>
              </a:tr>
              <a:tr h="239572">
                <a:tc>
                  <a:txBody>
                    <a:bodyPr/>
                    <a:lstStyle/>
                    <a:p>
                      <a:pPr algn="l"/>
                      <a:r>
                        <a:rPr sz="1000" b="1" i="0">
                          <a:solidFill>
                            <a:srgbClr val="CE1E82"/>
                          </a:solidFill>
                        </a:rPr>
                        <a:t>Business model &amp; strategy</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26</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extLst>
                  <a:ext uri="{0D108BD9-81ED-4DB2-BD59-A6C34878D82A}">
                    <a16:rowId xmlns:a16="http://schemas.microsoft.com/office/drawing/2014/main" val="10003"/>
                  </a:ext>
                </a:extLst>
              </a:tr>
              <a:tr h="239572">
                <a:tc>
                  <a:txBody>
                    <a:bodyPr/>
                    <a:lstStyle/>
                    <a:p>
                      <a:pPr algn="l"/>
                      <a:r>
                        <a:rPr sz="1000" b="0" i="0">
                          <a:solidFill>
                            <a:srgbClr val="1F2430"/>
                          </a:solidFill>
                        </a:rPr>
                        <a:t>Stage of development / age</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19</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0.75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Mod.</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4"/>
                  </a:ext>
                </a:extLst>
              </a:tr>
              <a:tr h="239572">
                <a:tc>
                  <a:txBody>
                    <a:bodyPr/>
                    <a:lstStyle/>
                    <a:p>
                      <a:pPr algn="l"/>
                      <a:r>
                        <a:rPr sz="1000" b="0" i="0">
                          <a:solidFill>
                            <a:srgbClr val="1F2430"/>
                          </a:solidFill>
                        </a:rPr>
                        <a:t>Performance / track record</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0.96</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0.88</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5"/>
                  </a:ext>
                </a:extLst>
              </a:tr>
              <a:tr h="239572">
                <a:tc>
                  <a:txBody>
                    <a:bodyPr/>
                    <a:lstStyle/>
                    <a:p>
                      <a:pPr algn="l"/>
                      <a:r>
                        <a:rPr sz="1000" b="0" i="0">
                          <a:solidFill>
                            <a:srgbClr val="1F2430"/>
                          </a:solidFill>
                        </a:rPr>
                        <a:t>Governance &amp; organization</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7</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6"/>
                  </a:ext>
                </a:extLst>
              </a:tr>
              <a:tr h="239572">
                <a:tc>
                  <a:txBody>
                    <a:bodyPr/>
                    <a:lstStyle/>
                    <a:p>
                      <a:pPr algn="l"/>
                      <a:r>
                        <a:rPr sz="1000" b="1" i="0">
                          <a:solidFill>
                            <a:srgbClr val="CE1E82"/>
                          </a:solidFill>
                        </a:rPr>
                        <a:t>Social network / ties</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30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0.97</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19</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0.95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AE8F2"/>
                    </a:solidFill>
                  </a:tcPr>
                </a:tc>
                <a:extLst>
                  <a:ext uri="{0D108BD9-81ED-4DB2-BD59-A6C34878D82A}">
                    <a16:rowId xmlns:a16="http://schemas.microsoft.com/office/drawing/2014/main" val="10007"/>
                  </a:ext>
                </a:extLst>
              </a:tr>
              <a:tr h="239572">
                <a:tc>
                  <a:txBody>
                    <a:bodyPr/>
                    <a:lstStyle/>
                    <a:p>
                      <a:pPr algn="l"/>
                      <a:r>
                        <a:rPr sz="1000" b="0" i="0">
                          <a:solidFill>
                            <a:srgbClr val="1F2430"/>
                          </a:solidFill>
                        </a:rPr>
                        <a:t>Strategic partnerships</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0.75</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Exp.</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8"/>
                  </a:ext>
                </a:extLst>
              </a:tr>
              <a:tr h="239572">
                <a:tc>
                  <a:txBody>
                    <a:bodyPr/>
                    <a:lstStyle/>
                    <a:p>
                      <a:pPr algn="l"/>
                      <a:r>
                        <a:rPr sz="1000" b="0" i="0">
                          <a:solidFill>
                            <a:srgbClr val="1F2430"/>
                          </a:solidFill>
                        </a:rPr>
                        <a:t>Regulatory environment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6</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0.83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09"/>
                  </a:ext>
                </a:extLst>
              </a:tr>
              <a:tr h="239572">
                <a:tc>
                  <a:txBody>
                    <a:bodyPr/>
                    <a:lstStyle/>
                    <a:p>
                      <a:pPr algn="l"/>
                      <a:r>
                        <a:rPr sz="1000" b="0" i="0">
                          <a:solidFill>
                            <a:srgbClr val="1F2430"/>
                          </a:solidFill>
                        </a:rPr>
                        <a:t>Legal &amp; advisory support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n/a</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n/a</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0"/>
                  </a:ext>
                </a:extLst>
              </a:tr>
              <a:tr h="239572">
                <a:tc>
                  <a:txBody>
                    <a:bodyPr/>
                    <a:lstStyle/>
                    <a:p>
                      <a:pPr algn="l"/>
                      <a:r>
                        <a:rPr sz="1000" b="0" i="0">
                          <a:solidFill>
                            <a:srgbClr val="1F2430"/>
                          </a:solidFill>
                        </a:rPr>
                        <a:t>Geographic location</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0.96</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14</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0.93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1"/>
                  </a:ext>
                </a:extLst>
              </a:tr>
              <a:tr h="239572">
                <a:tc>
                  <a:txBody>
                    <a:bodyPr/>
                    <a:lstStyle/>
                    <a:p>
                      <a:pPr algn="l"/>
                      <a:r>
                        <a:rPr sz="1000" b="0" i="0">
                          <a:solidFill>
                            <a:srgbClr val="1F2430"/>
                          </a:solidFill>
                        </a:rPr>
                        <a:t>Decision aids &amp; scoring</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22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9</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2"/>
                  </a:ext>
                </a:extLst>
              </a:tr>
              <a:tr h="239572">
                <a:tc>
                  <a:txBody>
                    <a:bodyPr/>
                    <a:lstStyle/>
                    <a:p>
                      <a:pPr algn="l"/>
                      <a:r>
                        <a:rPr sz="1000" b="0" i="0">
                          <a:solidFill>
                            <a:srgbClr val="1F2430"/>
                          </a:solidFill>
                        </a:rPr>
                        <a:t>Social impact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7</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3"/>
                  </a:ext>
                </a:extLst>
              </a:tr>
              <a:tr h="239572">
                <a:tc>
                  <a:txBody>
                    <a:bodyPr/>
                    <a:lstStyle/>
                    <a:p>
                      <a:pPr algn="l"/>
                      <a:r>
                        <a:rPr sz="1000" b="0" i="0">
                          <a:solidFill>
                            <a:srgbClr val="1F2430"/>
                          </a:solidFill>
                        </a:rPr>
                        <a:t>Due-diligence intensity</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12</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Best</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3</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a:solidFill>
                            <a:srgbClr val="1F2430"/>
                          </a:solidFill>
                        </a:rPr>
                        <a:t>1.00</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tc>
                  <a:txBody>
                    <a:bodyPr/>
                    <a:lstStyle/>
                    <a:p>
                      <a:pPr algn="ctr"/>
                      <a:r>
                        <a:rPr sz="1000" b="0" i="0" dirty="0">
                          <a:solidFill>
                            <a:srgbClr val="1F2430"/>
                          </a:solidFill>
                        </a:rPr>
                        <a:t>Prom.</a:t>
                      </a:r>
                    </a:p>
                  </a:txBody>
                  <a:tcPr marL="45720" marR="45720" marT="18288" marB="18288" anchor="ctr">
                    <a:lnT w="6350" cap="flat" cmpd="sng" algn="ctr">
                      <a:solidFill>
                        <a:srgbClr val="D5D8DE"/>
                      </a:solidFill>
                      <a:prstDash val="solid"/>
                      <a:round/>
                      <a:headEnd type="none" w="med" len="med"/>
                      <a:tailEnd type="none" w="med" len="med"/>
                    </a:lnT>
                    <a:lnB w="6350" cap="flat" cmpd="sng" algn="ctr">
                      <a:solidFill>
                        <a:srgbClr val="D5D8DE"/>
                      </a:solidFill>
                      <a:prstDash val="solid"/>
                    </a:lnB>
                    <a:solidFill>
                      <a:srgbClr val="FFFFFF"/>
                    </a:solidFill>
                  </a:tcPr>
                </a:tc>
                <a:extLst>
                  <a:ext uri="{0D108BD9-81ED-4DB2-BD59-A6C34878D82A}">
                    <a16:rowId xmlns:a16="http://schemas.microsoft.com/office/drawing/2014/main" val="10014"/>
                  </a:ext>
                </a:extLst>
              </a:tr>
            </a:tbl>
          </a:graphicData>
        </a:graphic>
      </p:graphicFrame>
      <p:sp>
        <p:nvSpPr>
          <p:cNvPr id="5" name="TextBox 4"/>
          <p:cNvSpPr txBox="1"/>
          <p:nvPr/>
        </p:nvSpPr>
        <p:spPr>
          <a:xfrm>
            <a:off x="1005840" y="1764792"/>
            <a:ext cx="5120640" cy="219456"/>
          </a:xfrm>
          <a:prstGeom prst="rect">
            <a:avLst/>
          </a:prstGeom>
          <a:noFill/>
        </p:spPr>
        <p:txBody>
          <a:bodyPr wrap="square" lIns="18288" tIns="18288" rIns="18288" bIns="18288" anchor="ctr">
            <a:noAutofit/>
          </a:bodyPr>
          <a:lstStyle/>
          <a:p>
            <a:pPr marL="0" indent="0" algn="l">
              <a:buNone/>
            </a:pPr>
            <a:r>
              <a:rPr sz="1000" i="1">
                <a:solidFill>
                  <a:srgbClr val="5F6673"/>
                </a:solidFill>
              </a:rPr>
              <a:t>Columns 2–4: full corpus (all evidence types)   ·   Columns 5–7: significance-tested designs only</a:t>
            </a:r>
          </a:p>
        </p:txBody>
      </p:sp>
      <p:sp>
        <p:nvSpPr>
          <p:cNvPr id="6" name="TextBox 5"/>
          <p:cNvSpPr txBox="1"/>
          <p:nvPr/>
        </p:nvSpPr>
        <p:spPr>
          <a:xfrm>
            <a:off x="6144768" y="5897880"/>
            <a:ext cx="5029200" cy="320040"/>
          </a:xfrm>
          <a:prstGeom prst="rect">
            <a:avLst/>
          </a:prstGeom>
          <a:noFill/>
        </p:spPr>
        <p:txBody>
          <a:bodyPr wrap="square" lIns="18288" tIns="18288" rIns="18288" bIns="18288" anchor="t">
            <a:noAutofit/>
          </a:bodyPr>
          <a:lstStyle/>
          <a:p>
            <a:pPr marL="0" indent="0" algn="l">
              <a:lnSpc>
                <a:spcPct val="100000"/>
              </a:lnSpc>
              <a:buNone/>
            </a:pPr>
            <a:r>
              <a:rPr sz="950">
                <a:solidFill>
                  <a:srgbClr val="5F6673"/>
                </a:solidFill>
              </a:rPr>
              <a:t>Best: ≥ 5 exams, weight ≥ 0.80 · Mod.: 0.50–0.79 · Worst: &lt; 0.50</a:t>
            </a:r>
            <a:br>
              <a:rPr sz="950"/>
            </a:br>
            <a:r>
              <a:rPr sz="950">
                <a:solidFill>
                  <a:srgbClr val="5F6673"/>
                </a:solidFill>
              </a:rPr>
              <a:t>Prom.: &lt; 5 exams, weight ≥ 0.80 · Exp.: &lt; 5 exams, weight &lt; 0.80</a:t>
            </a:r>
          </a:p>
        </p:txBody>
      </p:sp>
      <p:sp>
        <p:nvSpPr>
          <p:cNvPr id="8" name="Footer Placeholder 8"/>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9" name="Slide Number Placeholder 9"/>
          <p:cNvSpPr>
            <a:spLocks noGrp="1"/>
          </p:cNvSpPr>
          <p:nvPr>
            <p:ph type="sldNum" sz="quarter" idx="12"/>
          </p:nvPr>
        </p:nvSpPr>
        <p:spPr/>
        <p:txBody>
          <a:bodyPr/>
          <a:lstStyle/>
          <a:p>
            <a:fld id="{28C4B9FD-BBCD-4D20-BE68-D5FD8F544B57}" type="slidenum">
              <a:rPr lang="en-US"/>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Much examined is not much tested</a:t>
            </a:r>
          </a:p>
          <a:p>
            <a:pPr>
              <a:lnSpc>
                <a:spcPct val="100000"/>
              </a:lnSpc>
              <a:spcBef>
                <a:spcPts val="500"/>
              </a:spcBef>
            </a:pPr>
            <a:r>
              <a:rPr sz="1600" b="0">
                <a:solidFill>
                  <a:srgbClr val="CE1E82"/>
                </a:solidFill>
                <a:latin typeface="Calibri"/>
              </a:rPr>
              <a:t>Times examined in the 69 studies: all evidence types vs. significance-tested designs</a:t>
            </a:r>
          </a:p>
        </p:txBody>
      </p:sp>
      <p:graphicFrame>
        <p:nvGraphicFramePr>
          <p:cNvPr id="3" name="Chart 2"/>
          <p:cNvGraphicFramePr>
            <a:graphicFrameLocks noGrp="1"/>
          </p:cNvGraphicFramePr>
          <p:nvPr/>
        </p:nvGraphicFramePr>
        <p:xfrm>
          <a:off x="868680" y="1691640"/>
          <a:ext cx="6812280" cy="4315968"/>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p:cNvSpPr txBox="1"/>
          <p:nvPr/>
        </p:nvSpPr>
        <p:spPr>
          <a:xfrm>
            <a:off x="1005840" y="5989320"/>
            <a:ext cx="6583680" cy="274320"/>
          </a:xfrm>
          <a:prstGeom prst="rect">
            <a:avLst/>
          </a:prstGeom>
          <a:noFill/>
        </p:spPr>
        <p:txBody>
          <a:bodyPr wrap="square" lIns="18288" tIns="18288" rIns="18288" bIns="18288" anchor="ctr">
            <a:noAutofit/>
          </a:bodyPr>
          <a:lstStyle/>
          <a:p>
            <a:pPr marL="0" indent="0" algn="l">
              <a:buNone/>
            </a:pPr>
            <a:r>
              <a:rPr sz="1050" i="1">
                <a:solidFill>
                  <a:srgbClr val="5F6673"/>
                </a:solidFill>
              </a:rPr>
              <a:t>Criteria examined in ≥ 8 studies; all 29 criteria in the backup slides.</a:t>
            </a:r>
          </a:p>
        </p:txBody>
      </p:sp>
      <p:sp>
        <p:nvSpPr>
          <p:cNvPr id="5" name="Rounded Rectangle 4"/>
          <p:cNvSpPr/>
          <p:nvPr/>
        </p:nvSpPr>
        <p:spPr>
          <a:xfrm>
            <a:off x="7863840" y="1783080"/>
            <a:ext cx="3291840" cy="1828800"/>
          </a:xfrm>
          <a:prstGeom prst="roundRect">
            <a:avLst>
              <a:gd name="adj" fmla="val 600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 name="TextBox 5"/>
          <p:cNvSpPr txBox="1"/>
          <p:nvPr/>
        </p:nvSpPr>
        <p:spPr>
          <a:xfrm>
            <a:off x="8046719" y="1938528"/>
            <a:ext cx="2926080" cy="731520"/>
          </a:xfrm>
          <a:prstGeom prst="rect">
            <a:avLst/>
          </a:prstGeom>
          <a:noFill/>
        </p:spPr>
        <p:txBody>
          <a:bodyPr wrap="square" lIns="18288" tIns="18288" rIns="18288" bIns="18288" anchor="ctr">
            <a:noAutofit/>
          </a:bodyPr>
          <a:lstStyle/>
          <a:p>
            <a:pPr marL="0" indent="0" algn="ctr">
              <a:buNone/>
            </a:pPr>
            <a:r>
              <a:rPr sz="4000" b="1">
                <a:solidFill>
                  <a:srgbClr val="272F3D"/>
                </a:solidFill>
              </a:rPr>
              <a:t>24</a:t>
            </a:r>
            <a:r>
              <a:rPr sz="4000" b="1">
                <a:solidFill>
                  <a:srgbClr val="A3A9B3"/>
                </a:solidFill>
              </a:rPr>
              <a:t>  →  </a:t>
            </a:r>
            <a:r>
              <a:rPr sz="4000" b="1">
                <a:solidFill>
                  <a:srgbClr val="CE1E82"/>
                </a:solidFill>
              </a:rPr>
              <a:t>14</a:t>
            </a:r>
          </a:p>
        </p:txBody>
      </p:sp>
      <p:sp>
        <p:nvSpPr>
          <p:cNvPr id="7" name="TextBox 6"/>
          <p:cNvSpPr txBox="1"/>
          <p:nvPr/>
        </p:nvSpPr>
        <p:spPr>
          <a:xfrm>
            <a:off x="8092440" y="2670048"/>
            <a:ext cx="2834640" cy="868680"/>
          </a:xfrm>
          <a:prstGeom prst="rect">
            <a:avLst/>
          </a:prstGeom>
          <a:noFill/>
        </p:spPr>
        <p:txBody>
          <a:bodyPr wrap="square" lIns="18288" tIns="18288" rIns="18288" bIns="18288" anchor="t">
            <a:noAutofit/>
          </a:bodyPr>
          <a:lstStyle/>
          <a:p>
            <a:pPr marL="0" indent="0" algn="ctr">
              <a:lnSpc>
                <a:spcPct val="102000"/>
              </a:lnSpc>
              <a:buNone/>
            </a:pPr>
            <a:r>
              <a:rPr sz="1300">
                <a:solidFill>
                  <a:srgbClr val="1F2430"/>
                </a:solidFill>
              </a:rPr>
              <a:t>criteria qualify as ‘best predictors’ when all evidence types vote vs. when only significance-tested evidence counts</a:t>
            </a:r>
          </a:p>
        </p:txBody>
      </p:sp>
      <p:sp>
        <p:nvSpPr>
          <p:cNvPr id="8" name="Rounded Rectangle 7"/>
          <p:cNvSpPr/>
          <p:nvPr/>
        </p:nvSpPr>
        <p:spPr>
          <a:xfrm>
            <a:off x="7863840" y="3776472"/>
            <a:ext cx="3291840" cy="2395728"/>
          </a:xfrm>
          <a:prstGeom prst="roundRect">
            <a:avLst>
              <a:gd name="adj" fmla="val 458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 name="TextBox 8"/>
          <p:cNvSpPr txBox="1"/>
          <p:nvPr/>
        </p:nvSpPr>
        <p:spPr>
          <a:xfrm>
            <a:off x="8046719" y="3886200"/>
            <a:ext cx="2926080" cy="502920"/>
          </a:xfrm>
          <a:prstGeom prst="rect">
            <a:avLst/>
          </a:prstGeom>
          <a:noFill/>
        </p:spPr>
        <p:txBody>
          <a:bodyPr wrap="square" lIns="18288" tIns="18288" rIns="18288" bIns="18288" anchor="t">
            <a:noAutofit/>
          </a:bodyPr>
          <a:lstStyle/>
          <a:p>
            <a:pPr marL="0" indent="0" algn="l">
              <a:lnSpc>
                <a:spcPct val="100000"/>
              </a:lnSpc>
              <a:buNone/>
            </a:pPr>
            <a:r>
              <a:rPr sz="1300" b="1">
                <a:solidFill>
                  <a:srgbClr val="272F3D"/>
                </a:solidFill>
              </a:rPr>
              <a:t>Ten criteria lose ‘best’ status on significance-tested evidence</a:t>
            </a:r>
          </a:p>
        </p:txBody>
      </p:sp>
      <p:sp>
        <p:nvSpPr>
          <p:cNvPr id="10" name="TextBox 9"/>
          <p:cNvSpPr txBox="1"/>
          <p:nvPr/>
        </p:nvSpPr>
        <p:spPr>
          <a:xfrm>
            <a:off x="8046719" y="4443984"/>
            <a:ext cx="2926080" cy="1645920"/>
          </a:xfrm>
          <a:prstGeom prst="rect">
            <a:avLst/>
          </a:prstGeom>
          <a:noFill/>
        </p:spPr>
        <p:txBody>
          <a:bodyPr wrap="square" lIns="18288" tIns="18288" rIns="18288" bIns="18288" anchor="t">
            <a:noAutofit/>
          </a:bodyPr>
          <a:lstStyle/>
          <a:p>
            <a:pPr marL="0" indent="0" algn="l">
              <a:lnSpc>
                <a:spcPct val="110000"/>
              </a:lnSpc>
              <a:buNone/>
            </a:pPr>
            <a:r>
              <a:rPr sz="1250">
                <a:solidFill>
                  <a:srgbClr val="1F2430"/>
                </a:solidFill>
              </a:rPr>
              <a:t>Competition intensity</a:t>
            </a:r>
            <a:br>
              <a:rPr sz="1250"/>
            </a:br>
            <a:r>
              <a:rPr sz="1250">
                <a:solidFill>
                  <a:srgbClr val="1F2430"/>
                </a:solidFill>
              </a:rPr>
              <a:t>Expected return / ROI  ·  Exit potential</a:t>
            </a:r>
            <a:br>
              <a:rPr sz="1250"/>
            </a:br>
            <a:r>
              <a:rPr sz="1250">
                <a:solidFill>
                  <a:srgbClr val="1F2430"/>
                </a:solidFill>
              </a:rPr>
              <a:t>Due-diligence intensity</a:t>
            </a:r>
            <a:br>
              <a:rPr sz="1250"/>
            </a:br>
            <a:r>
              <a:rPr sz="1250">
                <a:solidFill>
                  <a:srgbClr val="1F2430"/>
                </a:solidFill>
              </a:rPr>
              <a:t>Business plan quality</a:t>
            </a:r>
            <a:br>
              <a:rPr sz="1250"/>
            </a:br>
            <a:r>
              <a:rPr sz="1250">
                <a:solidFill>
                  <a:srgbClr val="1F2430"/>
                </a:solidFill>
              </a:rPr>
              <a:t>Stage of development  ·  Product readiness</a:t>
            </a:r>
            <a:br>
              <a:rPr sz="1250"/>
            </a:br>
            <a:r>
              <a:rPr sz="1250">
                <a:solidFill>
                  <a:srgbClr val="1F2430"/>
                </a:solidFill>
              </a:rPr>
              <a:t>Governance  ·  Regulatory environment</a:t>
            </a:r>
            <a:br>
              <a:rPr sz="1250"/>
            </a:br>
            <a:r>
              <a:rPr sz="1250">
                <a:solidFill>
                  <a:srgbClr val="1F2430"/>
                </a:solidFill>
              </a:rPr>
              <a:t>Social impact</a:t>
            </a:r>
          </a:p>
        </p:txBody>
      </p:sp>
      <p:sp>
        <p:nvSpPr>
          <p:cNvPr id="12" name="Footer Placeholder 12"/>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13" name="Slide Number Placeholder 13"/>
          <p:cNvSpPr>
            <a:spLocks noGrp="1"/>
          </p:cNvSpPr>
          <p:nvPr>
            <p:ph type="sldNum" sz="quarter" idx="12"/>
          </p:nvPr>
        </p:nvSpPr>
        <p:spPr/>
        <p:txBody>
          <a:bodyPr/>
          <a:lstStyle/>
          <a:p>
            <a:fld id="{28C4B9FD-BBCD-4D20-BE68-D5FD8F544B57}" type="slidenum">
              <a:rPr lang="en-US"/>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Seven criteria survive both filters</a:t>
            </a:r>
          </a:p>
          <a:p>
            <a:pPr>
              <a:lnSpc>
                <a:spcPct val="100000"/>
              </a:lnSpc>
              <a:spcBef>
                <a:spcPts val="500"/>
              </a:spcBef>
            </a:pPr>
            <a:r>
              <a:rPr sz="1600" b="0">
                <a:solidFill>
                  <a:srgbClr val="CE1E82"/>
                </a:solidFill>
                <a:latin typeface="Calibri"/>
              </a:rPr>
              <a:t>Random-effects pooled correlation with the VC investment decision (95% CI)</a:t>
            </a:r>
          </a:p>
        </p:txBody>
      </p:sp>
      <p:sp>
        <p:nvSpPr>
          <p:cNvPr id="3" name="Rectangle 2"/>
          <p:cNvSpPr/>
          <p:nvPr/>
        </p:nvSpPr>
        <p:spPr>
          <a:xfrm>
            <a:off x="914400" y="2075688"/>
            <a:ext cx="10287000" cy="1411833"/>
          </a:xfrm>
          <a:prstGeom prst="rect">
            <a:avLst/>
          </a:prstGeom>
          <a:solidFill>
            <a:srgbClr val="FAE8F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cxnSp>
        <p:nvCxnSpPr>
          <p:cNvPr id="4" name="Connector 3"/>
          <p:cNvCxnSpPr/>
          <p:nvPr/>
        </p:nvCxnSpPr>
        <p:spPr>
          <a:xfrm>
            <a:off x="4498144" y="2066543"/>
            <a:ext cx="0" cy="3727095"/>
          </a:xfrm>
          <a:prstGeom prst="line">
            <a:avLst/>
          </a:prstGeom>
          <a:ln w="9525">
            <a:solidFill>
              <a:srgbClr val="E6E8EC"/>
            </a:solidFill>
          </a:ln>
        </p:spPr>
        <p:style>
          <a:lnRef idx="2">
            <a:schemeClr val="accent1"/>
          </a:lnRef>
          <a:fillRef idx="0">
            <a:schemeClr val="accent1"/>
          </a:fillRef>
          <a:effectRef idx="1">
            <a:schemeClr val="accent1"/>
          </a:effectRef>
          <a:fontRef idx="minor">
            <a:schemeClr val="tx1"/>
          </a:fontRef>
        </p:style>
      </p:cxnSp>
      <p:cxnSp>
        <p:nvCxnSpPr>
          <p:cNvPr id="5" name="Connector 4"/>
          <p:cNvCxnSpPr/>
          <p:nvPr/>
        </p:nvCxnSpPr>
        <p:spPr>
          <a:xfrm>
            <a:off x="5173393" y="2066543"/>
            <a:ext cx="0" cy="3727095"/>
          </a:xfrm>
          <a:prstGeom prst="line">
            <a:avLst/>
          </a:prstGeom>
          <a:ln w="9525">
            <a:solidFill>
              <a:srgbClr val="E6E8EC"/>
            </a:solidFill>
          </a:ln>
        </p:spPr>
        <p:style>
          <a:lnRef idx="2">
            <a:schemeClr val="accent1"/>
          </a:lnRef>
          <a:fillRef idx="0">
            <a:schemeClr val="accent1"/>
          </a:fillRef>
          <a:effectRef idx="1">
            <a:schemeClr val="accent1"/>
          </a:effectRef>
          <a:fontRef idx="minor">
            <a:schemeClr val="tx1"/>
          </a:fontRef>
        </p:style>
      </p:cxnSp>
      <p:cxnSp>
        <p:nvCxnSpPr>
          <p:cNvPr id="6" name="Connector 5"/>
          <p:cNvCxnSpPr/>
          <p:nvPr/>
        </p:nvCxnSpPr>
        <p:spPr>
          <a:xfrm>
            <a:off x="6523892" y="2066543"/>
            <a:ext cx="0" cy="3727095"/>
          </a:xfrm>
          <a:prstGeom prst="line">
            <a:avLst/>
          </a:prstGeom>
          <a:ln w="9525">
            <a:solidFill>
              <a:srgbClr val="E6E8EC"/>
            </a:solidFill>
          </a:ln>
        </p:spPr>
        <p:style>
          <a:lnRef idx="2">
            <a:schemeClr val="accent1"/>
          </a:lnRef>
          <a:fillRef idx="0">
            <a:schemeClr val="accent1"/>
          </a:fillRef>
          <a:effectRef idx="1">
            <a:schemeClr val="accent1"/>
          </a:effectRef>
          <a:fontRef idx="minor">
            <a:schemeClr val="tx1"/>
          </a:fontRef>
        </p:style>
      </p:cxnSp>
      <p:cxnSp>
        <p:nvCxnSpPr>
          <p:cNvPr id="7" name="Connector 6"/>
          <p:cNvCxnSpPr/>
          <p:nvPr/>
        </p:nvCxnSpPr>
        <p:spPr>
          <a:xfrm>
            <a:off x="7199141" y="2066543"/>
            <a:ext cx="0" cy="3727095"/>
          </a:xfrm>
          <a:prstGeom prst="line">
            <a:avLst/>
          </a:prstGeom>
          <a:ln w="9525">
            <a:solidFill>
              <a:srgbClr val="E6E8EC"/>
            </a:solidFill>
          </a:ln>
        </p:spPr>
        <p:style>
          <a:lnRef idx="2">
            <a:schemeClr val="accent1"/>
          </a:lnRef>
          <a:fillRef idx="0">
            <a:schemeClr val="accent1"/>
          </a:fillRef>
          <a:effectRef idx="1">
            <a:schemeClr val="accent1"/>
          </a:effectRef>
          <a:fontRef idx="minor">
            <a:schemeClr val="tx1"/>
          </a:fontRef>
        </p:style>
      </p:cxnSp>
      <p:cxnSp>
        <p:nvCxnSpPr>
          <p:cNvPr id="8" name="Connector 7"/>
          <p:cNvCxnSpPr/>
          <p:nvPr/>
        </p:nvCxnSpPr>
        <p:spPr>
          <a:xfrm>
            <a:off x="7874390" y="2066543"/>
            <a:ext cx="0" cy="3727095"/>
          </a:xfrm>
          <a:prstGeom prst="line">
            <a:avLst/>
          </a:prstGeom>
          <a:ln w="9525">
            <a:solidFill>
              <a:srgbClr val="E6E8EC"/>
            </a:solidFill>
          </a:ln>
        </p:spPr>
        <p:style>
          <a:lnRef idx="2">
            <a:schemeClr val="accent1"/>
          </a:lnRef>
          <a:fillRef idx="0">
            <a:schemeClr val="accent1"/>
          </a:fillRef>
          <a:effectRef idx="1">
            <a:schemeClr val="accent1"/>
          </a:effectRef>
          <a:fontRef idx="minor">
            <a:schemeClr val="tx1"/>
          </a:fontRef>
        </p:style>
      </p:cxnSp>
      <p:cxnSp>
        <p:nvCxnSpPr>
          <p:cNvPr id="9" name="Connector 8"/>
          <p:cNvCxnSpPr/>
          <p:nvPr/>
        </p:nvCxnSpPr>
        <p:spPr>
          <a:xfrm>
            <a:off x="8549640" y="2066543"/>
            <a:ext cx="0" cy="3727095"/>
          </a:xfrm>
          <a:prstGeom prst="line">
            <a:avLst/>
          </a:prstGeom>
          <a:ln w="9525">
            <a:solidFill>
              <a:srgbClr val="E6E8EC"/>
            </a:solidFill>
          </a:ln>
        </p:spPr>
        <p:style>
          <a:lnRef idx="2">
            <a:schemeClr val="accent1"/>
          </a:lnRef>
          <a:fillRef idx="0">
            <a:schemeClr val="accent1"/>
          </a:fillRef>
          <a:effectRef idx="1">
            <a:schemeClr val="accent1"/>
          </a:effectRef>
          <a:fontRef idx="minor">
            <a:schemeClr val="tx1"/>
          </a:fontRef>
        </p:style>
      </p:cxnSp>
      <p:cxnSp>
        <p:nvCxnSpPr>
          <p:cNvPr id="10" name="Connector 9"/>
          <p:cNvCxnSpPr/>
          <p:nvPr/>
        </p:nvCxnSpPr>
        <p:spPr>
          <a:xfrm>
            <a:off x="5848643" y="2066543"/>
            <a:ext cx="0" cy="3727095"/>
          </a:xfrm>
          <a:prstGeom prst="line">
            <a:avLst/>
          </a:prstGeom>
          <a:ln w="12700">
            <a:solidFill>
              <a:srgbClr val="7A8392"/>
            </a:solidFill>
            <a:prstDash val="dash"/>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178104"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−0.4</a:t>
            </a:r>
          </a:p>
        </p:txBody>
      </p:sp>
      <p:sp>
        <p:nvSpPr>
          <p:cNvPr id="12" name="TextBox 11"/>
          <p:cNvSpPr txBox="1"/>
          <p:nvPr/>
        </p:nvSpPr>
        <p:spPr>
          <a:xfrm>
            <a:off x="4853353"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−0.2</a:t>
            </a:r>
          </a:p>
        </p:txBody>
      </p:sp>
      <p:sp>
        <p:nvSpPr>
          <p:cNvPr id="13" name="TextBox 12"/>
          <p:cNvSpPr txBox="1"/>
          <p:nvPr/>
        </p:nvSpPr>
        <p:spPr>
          <a:xfrm>
            <a:off x="5528603"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0.0</a:t>
            </a:r>
          </a:p>
        </p:txBody>
      </p:sp>
      <p:sp>
        <p:nvSpPr>
          <p:cNvPr id="14" name="TextBox 13"/>
          <p:cNvSpPr txBox="1"/>
          <p:nvPr/>
        </p:nvSpPr>
        <p:spPr>
          <a:xfrm>
            <a:off x="6203852"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0.2</a:t>
            </a:r>
          </a:p>
        </p:txBody>
      </p:sp>
      <p:sp>
        <p:nvSpPr>
          <p:cNvPr id="15" name="TextBox 14"/>
          <p:cNvSpPr txBox="1"/>
          <p:nvPr/>
        </p:nvSpPr>
        <p:spPr>
          <a:xfrm>
            <a:off x="6879101"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0.4</a:t>
            </a:r>
          </a:p>
        </p:txBody>
      </p:sp>
      <p:sp>
        <p:nvSpPr>
          <p:cNvPr id="16" name="TextBox 15"/>
          <p:cNvSpPr txBox="1"/>
          <p:nvPr/>
        </p:nvSpPr>
        <p:spPr>
          <a:xfrm>
            <a:off x="7554350"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0.6</a:t>
            </a:r>
          </a:p>
        </p:txBody>
      </p:sp>
      <p:sp>
        <p:nvSpPr>
          <p:cNvPr id="17" name="TextBox 16"/>
          <p:cNvSpPr txBox="1"/>
          <p:nvPr/>
        </p:nvSpPr>
        <p:spPr>
          <a:xfrm>
            <a:off x="8229600" y="5811926"/>
            <a:ext cx="640080" cy="219456"/>
          </a:xfrm>
          <a:prstGeom prst="rect">
            <a:avLst/>
          </a:prstGeom>
          <a:noFill/>
        </p:spPr>
        <p:txBody>
          <a:bodyPr wrap="square" lIns="18288" tIns="18288" rIns="18288" bIns="18288" anchor="t">
            <a:noAutofit/>
          </a:bodyPr>
          <a:lstStyle/>
          <a:p>
            <a:pPr marL="0" indent="0" algn="ctr">
              <a:buNone/>
            </a:pPr>
            <a:r>
              <a:rPr sz="1050">
                <a:solidFill>
                  <a:srgbClr val="5F6673"/>
                </a:solidFill>
              </a:rPr>
              <a:t>0.8</a:t>
            </a:r>
          </a:p>
        </p:txBody>
      </p:sp>
      <p:sp>
        <p:nvSpPr>
          <p:cNvPr id="18" name="TextBox 17"/>
          <p:cNvSpPr txBox="1"/>
          <p:nvPr/>
        </p:nvSpPr>
        <p:spPr>
          <a:xfrm>
            <a:off x="1024128" y="1810512"/>
            <a:ext cx="2926080" cy="256032"/>
          </a:xfrm>
          <a:prstGeom prst="rect">
            <a:avLst/>
          </a:prstGeom>
          <a:noFill/>
        </p:spPr>
        <p:txBody>
          <a:bodyPr wrap="square" lIns="18288" tIns="18288" rIns="18288" bIns="18288" anchor="ctr">
            <a:noAutofit/>
          </a:bodyPr>
          <a:lstStyle/>
          <a:p>
            <a:pPr marL="0" indent="0" algn="l">
              <a:buNone/>
            </a:pPr>
            <a:r>
              <a:rPr sz="1100" b="1">
                <a:solidFill>
                  <a:srgbClr val="5F6673"/>
                </a:solidFill>
              </a:rPr>
              <a:t>Criterion</a:t>
            </a:r>
          </a:p>
        </p:txBody>
      </p:sp>
      <p:sp>
        <p:nvSpPr>
          <p:cNvPr id="19" name="TextBox 18"/>
          <p:cNvSpPr txBox="1"/>
          <p:nvPr/>
        </p:nvSpPr>
        <p:spPr>
          <a:xfrm>
            <a:off x="8641080" y="1810512"/>
            <a:ext cx="566928" cy="256032"/>
          </a:xfrm>
          <a:prstGeom prst="rect">
            <a:avLst/>
          </a:prstGeom>
          <a:noFill/>
        </p:spPr>
        <p:txBody>
          <a:bodyPr wrap="square" lIns="18288" tIns="18288" rIns="18288" bIns="18288" anchor="ctr">
            <a:noAutofit/>
          </a:bodyPr>
          <a:lstStyle/>
          <a:p>
            <a:pPr marL="0" indent="0" algn="r">
              <a:buNone/>
            </a:pPr>
            <a:r>
              <a:rPr sz="1100" b="1">
                <a:solidFill>
                  <a:srgbClr val="5F6673"/>
                </a:solidFill>
              </a:rPr>
              <a:t>r̄</a:t>
            </a:r>
          </a:p>
        </p:txBody>
      </p:sp>
      <p:sp>
        <p:nvSpPr>
          <p:cNvPr id="20" name="TextBox 19"/>
          <p:cNvSpPr txBox="1"/>
          <p:nvPr/>
        </p:nvSpPr>
        <p:spPr>
          <a:xfrm>
            <a:off x="9281160" y="1810512"/>
            <a:ext cx="1188720" cy="256032"/>
          </a:xfrm>
          <a:prstGeom prst="rect">
            <a:avLst/>
          </a:prstGeom>
          <a:noFill/>
        </p:spPr>
        <p:txBody>
          <a:bodyPr wrap="square" lIns="18288" tIns="18288" rIns="18288" bIns="18288" anchor="ctr">
            <a:noAutofit/>
          </a:bodyPr>
          <a:lstStyle/>
          <a:p>
            <a:pPr marL="0" indent="0" algn="l">
              <a:buNone/>
            </a:pPr>
            <a:r>
              <a:rPr sz="1100" b="1">
                <a:solidFill>
                  <a:srgbClr val="5F6673"/>
                </a:solidFill>
              </a:rPr>
              <a:t>95% CI</a:t>
            </a:r>
          </a:p>
        </p:txBody>
      </p:sp>
      <p:sp>
        <p:nvSpPr>
          <p:cNvPr id="21" name="TextBox 20"/>
          <p:cNvSpPr txBox="1"/>
          <p:nvPr/>
        </p:nvSpPr>
        <p:spPr>
          <a:xfrm>
            <a:off x="10515600" y="1810512"/>
            <a:ext cx="548640" cy="256032"/>
          </a:xfrm>
          <a:prstGeom prst="rect">
            <a:avLst/>
          </a:prstGeom>
          <a:noFill/>
        </p:spPr>
        <p:txBody>
          <a:bodyPr wrap="square" lIns="18288" tIns="18288" rIns="18288" bIns="18288" anchor="ctr">
            <a:noAutofit/>
          </a:bodyPr>
          <a:lstStyle/>
          <a:p>
            <a:pPr marL="0" indent="0" algn="ctr">
              <a:buNone/>
            </a:pPr>
            <a:r>
              <a:rPr sz="1100" b="1">
                <a:solidFill>
                  <a:srgbClr val="5F6673"/>
                </a:solidFill>
              </a:rPr>
              <a:t>k</a:t>
            </a:r>
          </a:p>
        </p:txBody>
      </p:sp>
      <p:sp>
        <p:nvSpPr>
          <p:cNvPr id="22" name="Oval 21"/>
          <p:cNvSpPr/>
          <p:nvPr/>
        </p:nvSpPr>
        <p:spPr>
          <a:xfrm>
            <a:off x="4210812" y="1879092"/>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3" name="TextBox 22"/>
          <p:cNvSpPr txBox="1"/>
          <p:nvPr/>
        </p:nvSpPr>
        <p:spPr>
          <a:xfrm>
            <a:off x="4370831" y="1810512"/>
            <a:ext cx="1600200" cy="256032"/>
          </a:xfrm>
          <a:prstGeom prst="rect">
            <a:avLst/>
          </a:prstGeom>
          <a:noFill/>
        </p:spPr>
        <p:txBody>
          <a:bodyPr wrap="square" lIns="18288" tIns="18288" rIns="18288" bIns="18288" anchor="ctr">
            <a:noAutofit/>
          </a:bodyPr>
          <a:lstStyle/>
          <a:p>
            <a:pPr marL="0" indent="0" algn="l">
              <a:buNone/>
            </a:pPr>
            <a:r>
              <a:rPr sz="1050">
                <a:solidFill>
                  <a:srgbClr val="1F2430"/>
                </a:solidFill>
              </a:rPr>
              <a:t>Retained core</a:t>
            </a:r>
          </a:p>
        </p:txBody>
      </p:sp>
      <p:sp>
        <p:nvSpPr>
          <p:cNvPr id="24" name="Oval 23"/>
          <p:cNvSpPr/>
          <p:nvPr/>
        </p:nvSpPr>
        <p:spPr>
          <a:xfrm>
            <a:off x="5445251" y="1879092"/>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5" name="TextBox 24"/>
          <p:cNvSpPr txBox="1"/>
          <p:nvPr/>
        </p:nvSpPr>
        <p:spPr>
          <a:xfrm>
            <a:off x="5605271" y="1810512"/>
            <a:ext cx="1600200" cy="256032"/>
          </a:xfrm>
          <a:prstGeom prst="rect">
            <a:avLst/>
          </a:prstGeom>
          <a:noFill/>
        </p:spPr>
        <p:txBody>
          <a:bodyPr wrap="square" lIns="18288" tIns="18288" rIns="18288" bIns="18288" anchor="ctr">
            <a:noAutofit/>
          </a:bodyPr>
          <a:lstStyle/>
          <a:p>
            <a:pPr marL="0" indent="0" algn="l">
              <a:buNone/>
            </a:pPr>
            <a:r>
              <a:rPr sz="1050">
                <a:solidFill>
                  <a:srgbClr val="1F2430"/>
                </a:solidFill>
              </a:rPr>
              <a:t>Significant or marginal</a:t>
            </a:r>
          </a:p>
        </p:txBody>
      </p:sp>
      <p:sp>
        <p:nvSpPr>
          <p:cNvPr id="26" name="Oval 25"/>
          <p:cNvSpPr/>
          <p:nvPr/>
        </p:nvSpPr>
        <p:spPr>
          <a:xfrm>
            <a:off x="7228331" y="1879092"/>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7" name="TextBox 26"/>
          <p:cNvSpPr txBox="1"/>
          <p:nvPr/>
        </p:nvSpPr>
        <p:spPr>
          <a:xfrm>
            <a:off x="7388352" y="1810512"/>
            <a:ext cx="1600200" cy="256032"/>
          </a:xfrm>
          <a:prstGeom prst="rect">
            <a:avLst/>
          </a:prstGeom>
          <a:noFill/>
        </p:spPr>
        <p:txBody>
          <a:bodyPr wrap="square" lIns="18288" tIns="18288" rIns="18288" bIns="18288" anchor="ctr">
            <a:noAutofit/>
          </a:bodyPr>
          <a:lstStyle/>
          <a:p>
            <a:pPr marL="0" indent="0" algn="l">
              <a:buNone/>
            </a:pPr>
            <a:r>
              <a:rPr sz="1050">
                <a:solidFill>
                  <a:srgbClr val="1F2430"/>
                </a:solidFill>
              </a:rPr>
              <a:t>Not significant</a:t>
            </a:r>
          </a:p>
        </p:txBody>
      </p:sp>
      <p:sp>
        <p:nvSpPr>
          <p:cNvPr id="28" name="TextBox 27"/>
          <p:cNvSpPr txBox="1"/>
          <p:nvPr/>
        </p:nvSpPr>
        <p:spPr>
          <a:xfrm>
            <a:off x="1024128" y="2103120"/>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Product/technology uniqueness</a:t>
            </a:r>
          </a:p>
        </p:txBody>
      </p:sp>
      <p:cxnSp>
        <p:nvCxnSpPr>
          <p:cNvPr id="29" name="Connector 28"/>
          <p:cNvCxnSpPr/>
          <p:nvPr/>
        </p:nvCxnSpPr>
        <p:spPr>
          <a:xfrm>
            <a:off x="5949930" y="2200046"/>
            <a:ext cx="1924460"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30" name="Oval 29"/>
          <p:cNvSpPr/>
          <p:nvPr/>
        </p:nvSpPr>
        <p:spPr>
          <a:xfrm>
            <a:off x="6961749" y="2131466"/>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1" name="TextBox 30"/>
          <p:cNvSpPr txBox="1"/>
          <p:nvPr/>
        </p:nvSpPr>
        <p:spPr>
          <a:xfrm>
            <a:off x="8641080" y="2103120"/>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0.35</a:t>
            </a:r>
          </a:p>
        </p:txBody>
      </p:sp>
      <p:sp>
        <p:nvSpPr>
          <p:cNvPr id="32" name="TextBox 31"/>
          <p:cNvSpPr txBox="1"/>
          <p:nvPr/>
        </p:nvSpPr>
        <p:spPr>
          <a:xfrm>
            <a:off x="9281160" y="2103120"/>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[0.03, 0.60]</a:t>
            </a:r>
          </a:p>
        </p:txBody>
      </p:sp>
      <p:sp>
        <p:nvSpPr>
          <p:cNvPr id="33" name="TextBox 32"/>
          <p:cNvSpPr txBox="1"/>
          <p:nvPr/>
        </p:nvSpPr>
        <p:spPr>
          <a:xfrm>
            <a:off x="10515600" y="2103120"/>
            <a:ext cx="548640" cy="193852"/>
          </a:xfrm>
          <a:prstGeom prst="rect">
            <a:avLst/>
          </a:prstGeom>
          <a:noFill/>
        </p:spPr>
        <p:txBody>
          <a:bodyPr wrap="square" lIns="18288" tIns="18288" rIns="18288" bIns="18288" anchor="ctr">
            <a:noAutofit/>
          </a:bodyPr>
          <a:lstStyle/>
          <a:p>
            <a:pPr marL="0" indent="0" algn="ctr">
              <a:buNone/>
            </a:pPr>
            <a:r>
              <a:rPr sz="1200" dirty="0">
                <a:solidFill>
                  <a:srgbClr val="CE1E82"/>
                </a:solidFill>
              </a:rPr>
              <a:t>3</a:t>
            </a:r>
          </a:p>
        </p:txBody>
      </p:sp>
      <p:sp>
        <p:nvSpPr>
          <p:cNvPr id="34" name="TextBox 33"/>
          <p:cNvSpPr txBox="1"/>
          <p:nvPr/>
        </p:nvSpPr>
        <p:spPr>
          <a:xfrm>
            <a:off x="1024128" y="2296972"/>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Team composition &amp; balance</a:t>
            </a:r>
          </a:p>
        </p:txBody>
      </p:sp>
      <p:cxnSp>
        <p:nvCxnSpPr>
          <p:cNvPr id="35" name="Connector 34"/>
          <p:cNvCxnSpPr/>
          <p:nvPr/>
        </p:nvCxnSpPr>
        <p:spPr>
          <a:xfrm>
            <a:off x="6017455" y="2393899"/>
            <a:ext cx="1012874"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36" name="Oval 35"/>
          <p:cNvSpPr/>
          <p:nvPr/>
        </p:nvSpPr>
        <p:spPr>
          <a:xfrm>
            <a:off x="6489074" y="2325319"/>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7" name="TextBox 36"/>
          <p:cNvSpPr txBox="1"/>
          <p:nvPr/>
        </p:nvSpPr>
        <p:spPr>
          <a:xfrm>
            <a:off x="8641080" y="2296972"/>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0.21</a:t>
            </a:r>
          </a:p>
        </p:txBody>
      </p:sp>
      <p:sp>
        <p:nvSpPr>
          <p:cNvPr id="38" name="TextBox 37"/>
          <p:cNvSpPr txBox="1"/>
          <p:nvPr/>
        </p:nvSpPr>
        <p:spPr>
          <a:xfrm>
            <a:off x="9281160" y="2296972"/>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[0.05, 0.35]</a:t>
            </a:r>
          </a:p>
        </p:txBody>
      </p:sp>
      <p:sp>
        <p:nvSpPr>
          <p:cNvPr id="39" name="TextBox 38"/>
          <p:cNvSpPr txBox="1"/>
          <p:nvPr/>
        </p:nvSpPr>
        <p:spPr>
          <a:xfrm>
            <a:off x="10515600" y="2296972"/>
            <a:ext cx="548640" cy="193852"/>
          </a:xfrm>
          <a:prstGeom prst="rect">
            <a:avLst/>
          </a:prstGeom>
          <a:noFill/>
        </p:spPr>
        <p:txBody>
          <a:bodyPr wrap="square" lIns="18288" tIns="18288" rIns="18288" bIns="18288" anchor="ctr">
            <a:noAutofit/>
          </a:bodyPr>
          <a:lstStyle/>
          <a:p>
            <a:pPr marL="0" indent="0" algn="ctr">
              <a:buNone/>
            </a:pPr>
            <a:r>
              <a:rPr sz="1200">
                <a:solidFill>
                  <a:srgbClr val="CE1E82"/>
                </a:solidFill>
              </a:rPr>
              <a:t>5</a:t>
            </a:r>
          </a:p>
        </p:txBody>
      </p:sp>
      <p:sp>
        <p:nvSpPr>
          <p:cNvPr id="40" name="TextBox 39"/>
          <p:cNvSpPr txBox="1"/>
          <p:nvPr/>
        </p:nvSpPr>
        <p:spPr>
          <a:xfrm>
            <a:off x="1024128" y="2490825"/>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Intellectual property / patents</a:t>
            </a:r>
          </a:p>
        </p:txBody>
      </p:sp>
      <p:cxnSp>
        <p:nvCxnSpPr>
          <p:cNvPr id="41" name="Connector 40"/>
          <p:cNvCxnSpPr/>
          <p:nvPr/>
        </p:nvCxnSpPr>
        <p:spPr>
          <a:xfrm>
            <a:off x="6118742" y="2587752"/>
            <a:ext cx="641487"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42" name="Oval 41"/>
          <p:cNvSpPr/>
          <p:nvPr/>
        </p:nvSpPr>
        <p:spPr>
          <a:xfrm>
            <a:off x="6387787" y="2519172"/>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3" name="TextBox 42"/>
          <p:cNvSpPr txBox="1"/>
          <p:nvPr/>
        </p:nvSpPr>
        <p:spPr>
          <a:xfrm>
            <a:off x="8641080" y="2490825"/>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0.18</a:t>
            </a:r>
          </a:p>
        </p:txBody>
      </p:sp>
      <p:sp>
        <p:nvSpPr>
          <p:cNvPr id="44" name="TextBox 43"/>
          <p:cNvSpPr txBox="1"/>
          <p:nvPr/>
        </p:nvSpPr>
        <p:spPr>
          <a:xfrm>
            <a:off x="9281160" y="2490825"/>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[0.08, 0.27]</a:t>
            </a:r>
          </a:p>
        </p:txBody>
      </p:sp>
      <p:sp>
        <p:nvSpPr>
          <p:cNvPr id="45" name="TextBox 44"/>
          <p:cNvSpPr txBox="1"/>
          <p:nvPr/>
        </p:nvSpPr>
        <p:spPr>
          <a:xfrm>
            <a:off x="10515600" y="2490825"/>
            <a:ext cx="548640" cy="193852"/>
          </a:xfrm>
          <a:prstGeom prst="rect">
            <a:avLst/>
          </a:prstGeom>
          <a:noFill/>
        </p:spPr>
        <p:txBody>
          <a:bodyPr wrap="square" lIns="18288" tIns="18288" rIns="18288" bIns="18288" anchor="ctr">
            <a:noAutofit/>
          </a:bodyPr>
          <a:lstStyle/>
          <a:p>
            <a:pPr marL="0" indent="0" algn="ctr">
              <a:buNone/>
            </a:pPr>
            <a:r>
              <a:rPr sz="1200">
                <a:solidFill>
                  <a:srgbClr val="CE1E82"/>
                </a:solidFill>
              </a:rPr>
              <a:t>8</a:t>
            </a:r>
          </a:p>
        </p:txBody>
      </p:sp>
      <p:sp>
        <p:nvSpPr>
          <p:cNvPr id="46" name="TextBox 45"/>
          <p:cNvSpPr txBox="1"/>
          <p:nvPr/>
        </p:nvSpPr>
        <p:spPr>
          <a:xfrm>
            <a:off x="1024128" y="2684678"/>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Founder/team experience</a:t>
            </a:r>
          </a:p>
        </p:txBody>
      </p:sp>
      <p:cxnSp>
        <p:nvCxnSpPr>
          <p:cNvPr id="47" name="Connector 46"/>
          <p:cNvCxnSpPr/>
          <p:nvPr/>
        </p:nvCxnSpPr>
        <p:spPr>
          <a:xfrm>
            <a:off x="6118742" y="2781604"/>
            <a:ext cx="573962"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48" name="Oval 47"/>
          <p:cNvSpPr/>
          <p:nvPr/>
        </p:nvSpPr>
        <p:spPr>
          <a:xfrm>
            <a:off x="6354024" y="2713024"/>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9" name="TextBox 48"/>
          <p:cNvSpPr txBox="1"/>
          <p:nvPr/>
        </p:nvSpPr>
        <p:spPr>
          <a:xfrm>
            <a:off x="8641080" y="2684678"/>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0.17</a:t>
            </a:r>
          </a:p>
        </p:txBody>
      </p:sp>
      <p:sp>
        <p:nvSpPr>
          <p:cNvPr id="50" name="TextBox 49"/>
          <p:cNvSpPr txBox="1"/>
          <p:nvPr/>
        </p:nvSpPr>
        <p:spPr>
          <a:xfrm>
            <a:off x="9281160" y="2684678"/>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[0.08, 0.25]</a:t>
            </a:r>
          </a:p>
        </p:txBody>
      </p:sp>
      <p:sp>
        <p:nvSpPr>
          <p:cNvPr id="51" name="TextBox 50"/>
          <p:cNvSpPr txBox="1"/>
          <p:nvPr/>
        </p:nvSpPr>
        <p:spPr>
          <a:xfrm>
            <a:off x="10515600" y="2684678"/>
            <a:ext cx="548640" cy="193852"/>
          </a:xfrm>
          <a:prstGeom prst="rect">
            <a:avLst/>
          </a:prstGeom>
          <a:noFill/>
        </p:spPr>
        <p:txBody>
          <a:bodyPr wrap="square" lIns="18288" tIns="18288" rIns="18288" bIns="18288" anchor="ctr">
            <a:noAutofit/>
          </a:bodyPr>
          <a:lstStyle/>
          <a:p>
            <a:pPr marL="0" indent="0" algn="ctr">
              <a:buNone/>
            </a:pPr>
            <a:r>
              <a:rPr sz="1200">
                <a:solidFill>
                  <a:srgbClr val="CE1E82"/>
                </a:solidFill>
              </a:rPr>
              <a:t>12</a:t>
            </a:r>
          </a:p>
        </p:txBody>
      </p:sp>
      <p:sp>
        <p:nvSpPr>
          <p:cNvPr id="52" name="TextBox 51"/>
          <p:cNvSpPr txBox="1"/>
          <p:nvPr/>
        </p:nvSpPr>
        <p:spPr>
          <a:xfrm>
            <a:off x="1024128" y="2878531"/>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Business model &amp; strategy</a:t>
            </a:r>
          </a:p>
        </p:txBody>
      </p:sp>
      <p:cxnSp>
        <p:nvCxnSpPr>
          <p:cNvPr id="53" name="Connector 52"/>
          <p:cNvCxnSpPr/>
          <p:nvPr/>
        </p:nvCxnSpPr>
        <p:spPr>
          <a:xfrm>
            <a:off x="6084980" y="2975457"/>
            <a:ext cx="641487"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54" name="Oval 53"/>
          <p:cNvSpPr/>
          <p:nvPr/>
        </p:nvSpPr>
        <p:spPr>
          <a:xfrm>
            <a:off x="6354024" y="2906877"/>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5" name="TextBox 54"/>
          <p:cNvSpPr txBox="1"/>
          <p:nvPr/>
        </p:nvSpPr>
        <p:spPr>
          <a:xfrm>
            <a:off x="8641080" y="2878531"/>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0.17</a:t>
            </a:r>
          </a:p>
        </p:txBody>
      </p:sp>
      <p:sp>
        <p:nvSpPr>
          <p:cNvPr id="56" name="TextBox 55"/>
          <p:cNvSpPr txBox="1"/>
          <p:nvPr/>
        </p:nvSpPr>
        <p:spPr>
          <a:xfrm>
            <a:off x="9281160" y="2878531"/>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[0.07, 0.26]</a:t>
            </a:r>
          </a:p>
        </p:txBody>
      </p:sp>
      <p:sp>
        <p:nvSpPr>
          <p:cNvPr id="57" name="TextBox 56"/>
          <p:cNvSpPr txBox="1"/>
          <p:nvPr/>
        </p:nvSpPr>
        <p:spPr>
          <a:xfrm>
            <a:off x="10515600" y="2878531"/>
            <a:ext cx="548640" cy="193852"/>
          </a:xfrm>
          <a:prstGeom prst="rect">
            <a:avLst/>
          </a:prstGeom>
          <a:noFill/>
        </p:spPr>
        <p:txBody>
          <a:bodyPr wrap="square" lIns="18288" tIns="18288" rIns="18288" bIns="18288" anchor="ctr">
            <a:noAutofit/>
          </a:bodyPr>
          <a:lstStyle/>
          <a:p>
            <a:pPr marL="0" indent="0" algn="ctr">
              <a:buNone/>
            </a:pPr>
            <a:r>
              <a:rPr sz="1200">
                <a:solidFill>
                  <a:srgbClr val="CE1E82"/>
                </a:solidFill>
              </a:rPr>
              <a:t>4</a:t>
            </a:r>
          </a:p>
        </p:txBody>
      </p:sp>
      <p:sp>
        <p:nvSpPr>
          <p:cNvPr id="58" name="TextBox 57"/>
          <p:cNvSpPr txBox="1"/>
          <p:nvPr/>
        </p:nvSpPr>
        <p:spPr>
          <a:xfrm>
            <a:off x="1024128" y="3072384"/>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Social network / ties</a:t>
            </a:r>
          </a:p>
        </p:txBody>
      </p:sp>
      <p:cxnSp>
        <p:nvCxnSpPr>
          <p:cNvPr id="59" name="Connector 58"/>
          <p:cNvCxnSpPr/>
          <p:nvPr/>
        </p:nvCxnSpPr>
        <p:spPr>
          <a:xfrm>
            <a:off x="6051217" y="3169310"/>
            <a:ext cx="641487"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60" name="Oval 59"/>
          <p:cNvSpPr/>
          <p:nvPr/>
        </p:nvSpPr>
        <p:spPr>
          <a:xfrm>
            <a:off x="6320262" y="3100730"/>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1" name="TextBox 60"/>
          <p:cNvSpPr txBox="1"/>
          <p:nvPr/>
        </p:nvSpPr>
        <p:spPr>
          <a:xfrm>
            <a:off x="8641080" y="3072384"/>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0.16</a:t>
            </a:r>
          </a:p>
        </p:txBody>
      </p:sp>
      <p:sp>
        <p:nvSpPr>
          <p:cNvPr id="62" name="TextBox 61"/>
          <p:cNvSpPr txBox="1"/>
          <p:nvPr/>
        </p:nvSpPr>
        <p:spPr>
          <a:xfrm>
            <a:off x="9281160" y="3072384"/>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[0.06, 0.25]</a:t>
            </a:r>
          </a:p>
        </p:txBody>
      </p:sp>
      <p:sp>
        <p:nvSpPr>
          <p:cNvPr id="63" name="TextBox 62"/>
          <p:cNvSpPr txBox="1"/>
          <p:nvPr/>
        </p:nvSpPr>
        <p:spPr>
          <a:xfrm>
            <a:off x="10515600" y="3072384"/>
            <a:ext cx="548640" cy="193852"/>
          </a:xfrm>
          <a:prstGeom prst="rect">
            <a:avLst/>
          </a:prstGeom>
          <a:noFill/>
        </p:spPr>
        <p:txBody>
          <a:bodyPr wrap="square" lIns="18288" tIns="18288" rIns="18288" bIns="18288" anchor="ctr">
            <a:noAutofit/>
          </a:bodyPr>
          <a:lstStyle/>
          <a:p>
            <a:pPr marL="0" indent="0" algn="ctr">
              <a:buNone/>
            </a:pPr>
            <a:r>
              <a:rPr sz="1200">
                <a:solidFill>
                  <a:srgbClr val="CE1E82"/>
                </a:solidFill>
              </a:rPr>
              <a:t>11</a:t>
            </a:r>
          </a:p>
        </p:txBody>
      </p:sp>
      <p:sp>
        <p:nvSpPr>
          <p:cNvPr id="64" name="TextBox 63"/>
          <p:cNvSpPr txBox="1"/>
          <p:nvPr/>
        </p:nvSpPr>
        <p:spPr>
          <a:xfrm>
            <a:off x="1024128" y="3266236"/>
            <a:ext cx="3108960" cy="193852"/>
          </a:xfrm>
          <a:prstGeom prst="rect">
            <a:avLst/>
          </a:prstGeom>
          <a:noFill/>
        </p:spPr>
        <p:txBody>
          <a:bodyPr wrap="square" lIns="18288" tIns="18288" rIns="18288" bIns="18288" anchor="ctr">
            <a:noAutofit/>
          </a:bodyPr>
          <a:lstStyle/>
          <a:p>
            <a:pPr marL="0" indent="0" algn="l">
              <a:buNone/>
            </a:pPr>
            <a:r>
              <a:rPr sz="1200" b="1">
                <a:solidFill>
                  <a:srgbClr val="272F3D"/>
                </a:solidFill>
              </a:rPr>
              <a:t>Founder/team education</a:t>
            </a:r>
          </a:p>
        </p:txBody>
      </p:sp>
      <p:cxnSp>
        <p:nvCxnSpPr>
          <p:cNvPr id="65" name="Connector 64"/>
          <p:cNvCxnSpPr/>
          <p:nvPr/>
        </p:nvCxnSpPr>
        <p:spPr>
          <a:xfrm>
            <a:off x="5882405" y="3363163"/>
            <a:ext cx="573962" cy="0"/>
          </a:xfrm>
          <a:prstGeom prst="line">
            <a:avLst/>
          </a:prstGeom>
          <a:ln w="25400">
            <a:solidFill>
              <a:srgbClr val="CE1E82"/>
            </a:solidFill>
          </a:ln>
        </p:spPr>
        <p:style>
          <a:lnRef idx="2">
            <a:schemeClr val="accent1"/>
          </a:lnRef>
          <a:fillRef idx="0">
            <a:schemeClr val="accent1"/>
          </a:fillRef>
          <a:effectRef idx="1">
            <a:schemeClr val="accent1"/>
          </a:effectRef>
          <a:fontRef idx="minor">
            <a:schemeClr val="tx1"/>
          </a:fontRef>
        </p:style>
      </p:cxnSp>
      <p:sp>
        <p:nvSpPr>
          <p:cNvPr id="66" name="Oval 65"/>
          <p:cNvSpPr/>
          <p:nvPr/>
        </p:nvSpPr>
        <p:spPr>
          <a:xfrm>
            <a:off x="6117687" y="3294583"/>
            <a:ext cx="137160" cy="13716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7" name="TextBox 66"/>
          <p:cNvSpPr txBox="1"/>
          <p:nvPr/>
        </p:nvSpPr>
        <p:spPr>
          <a:xfrm>
            <a:off x="8641080" y="3266236"/>
            <a:ext cx="566928" cy="193852"/>
          </a:xfrm>
          <a:prstGeom prst="rect">
            <a:avLst/>
          </a:prstGeom>
          <a:noFill/>
        </p:spPr>
        <p:txBody>
          <a:bodyPr wrap="square" lIns="18288" tIns="18288" rIns="18288" bIns="18288" anchor="ctr">
            <a:noAutofit/>
          </a:bodyPr>
          <a:lstStyle/>
          <a:p>
            <a:pPr marL="0" indent="0" algn="r">
              <a:buNone/>
            </a:pPr>
            <a:r>
              <a:rPr sz="1200" b="1">
                <a:solidFill>
                  <a:srgbClr val="CE1E82"/>
                </a:solidFill>
              </a:rPr>
              <a:t>0.10</a:t>
            </a:r>
          </a:p>
        </p:txBody>
      </p:sp>
      <p:sp>
        <p:nvSpPr>
          <p:cNvPr id="68" name="TextBox 67"/>
          <p:cNvSpPr txBox="1"/>
          <p:nvPr/>
        </p:nvSpPr>
        <p:spPr>
          <a:xfrm>
            <a:off x="9281160" y="3266236"/>
            <a:ext cx="1234440" cy="193852"/>
          </a:xfrm>
          <a:prstGeom prst="rect">
            <a:avLst/>
          </a:prstGeom>
          <a:noFill/>
        </p:spPr>
        <p:txBody>
          <a:bodyPr wrap="square" lIns="18288" tIns="18288" rIns="18288" bIns="18288" anchor="ctr">
            <a:noAutofit/>
          </a:bodyPr>
          <a:lstStyle/>
          <a:p>
            <a:pPr marL="0" indent="0" algn="l">
              <a:buNone/>
            </a:pPr>
            <a:r>
              <a:rPr sz="1200">
                <a:solidFill>
                  <a:srgbClr val="CE1E82"/>
                </a:solidFill>
              </a:rPr>
              <a:t>[0.01, 0.18]</a:t>
            </a:r>
          </a:p>
        </p:txBody>
      </p:sp>
      <p:sp>
        <p:nvSpPr>
          <p:cNvPr id="69" name="TextBox 68"/>
          <p:cNvSpPr txBox="1"/>
          <p:nvPr/>
        </p:nvSpPr>
        <p:spPr>
          <a:xfrm>
            <a:off x="10515600" y="3266236"/>
            <a:ext cx="548640" cy="193852"/>
          </a:xfrm>
          <a:prstGeom prst="rect">
            <a:avLst/>
          </a:prstGeom>
          <a:noFill/>
        </p:spPr>
        <p:txBody>
          <a:bodyPr wrap="square" lIns="18288" tIns="18288" rIns="18288" bIns="18288" anchor="ctr">
            <a:noAutofit/>
          </a:bodyPr>
          <a:lstStyle/>
          <a:p>
            <a:pPr marL="0" indent="0" algn="ctr">
              <a:buNone/>
            </a:pPr>
            <a:r>
              <a:rPr sz="1200">
                <a:solidFill>
                  <a:srgbClr val="CE1E82"/>
                </a:solidFill>
              </a:rPr>
              <a:t>7</a:t>
            </a:r>
          </a:p>
        </p:txBody>
      </p:sp>
      <p:sp>
        <p:nvSpPr>
          <p:cNvPr id="70" name="TextBox 69"/>
          <p:cNvSpPr txBox="1"/>
          <p:nvPr/>
        </p:nvSpPr>
        <p:spPr>
          <a:xfrm>
            <a:off x="1024128" y="3551529"/>
            <a:ext cx="3108960" cy="193852"/>
          </a:xfrm>
          <a:prstGeom prst="rect">
            <a:avLst/>
          </a:prstGeom>
          <a:noFill/>
        </p:spPr>
        <p:txBody>
          <a:bodyPr wrap="square" lIns="18288" tIns="18288" rIns="18288" bIns="18288" anchor="ctr">
            <a:noAutofit/>
          </a:bodyPr>
          <a:lstStyle/>
          <a:p>
            <a:pPr marL="0" indent="0" algn="l">
              <a:buNone/>
            </a:pPr>
            <a:r>
              <a:rPr sz="1200" b="0">
                <a:solidFill>
                  <a:srgbClr val="1F2430"/>
                </a:solidFill>
              </a:rPr>
              <a:t>Strategic partnerships</a:t>
            </a:r>
          </a:p>
        </p:txBody>
      </p:sp>
      <p:cxnSp>
        <p:nvCxnSpPr>
          <p:cNvPr id="71" name="Connector 70"/>
          <p:cNvCxnSpPr/>
          <p:nvPr/>
        </p:nvCxnSpPr>
        <p:spPr>
          <a:xfrm>
            <a:off x="5983692" y="3648456"/>
            <a:ext cx="877824" cy="0"/>
          </a:xfrm>
          <a:prstGeom prst="line">
            <a:avLst/>
          </a:prstGeom>
          <a:ln w="25400">
            <a:solidFill>
              <a:srgbClr val="272F3D"/>
            </a:solidFill>
          </a:ln>
        </p:spPr>
        <p:style>
          <a:lnRef idx="2">
            <a:schemeClr val="accent1"/>
          </a:lnRef>
          <a:fillRef idx="0">
            <a:schemeClr val="accent1"/>
          </a:fillRef>
          <a:effectRef idx="1">
            <a:schemeClr val="accent1"/>
          </a:effectRef>
          <a:fontRef idx="minor">
            <a:schemeClr val="tx1"/>
          </a:fontRef>
        </p:style>
      </p:cxnSp>
      <p:sp>
        <p:nvSpPr>
          <p:cNvPr id="72" name="Oval 71"/>
          <p:cNvSpPr/>
          <p:nvPr/>
        </p:nvSpPr>
        <p:spPr>
          <a:xfrm>
            <a:off x="6396931" y="3589020"/>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3" name="TextBox 72"/>
          <p:cNvSpPr txBox="1"/>
          <p:nvPr/>
        </p:nvSpPr>
        <p:spPr>
          <a:xfrm>
            <a:off x="8641080" y="3551529"/>
            <a:ext cx="566928" cy="193852"/>
          </a:xfrm>
          <a:prstGeom prst="rect">
            <a:avLst/>
          </a:prstGeom>
          <a:noFill/>
        </p:spPr>
        <p:txBody>
          <a:bodyPr wrap="square" lIns="18288" tIns="18288" rIns="18288" bIns="18288" anchor="ctr">
            <a:noAutofit/>
          </a:bodyPr>
          <a:lstStyle/>
          <a:p>
            <a:pPr marL="0" indent="0" algn="r">
              <a:buNone/>
            </a:pPr>
            <a:r>
              <a:rPr sz="1200" b="1">
                <a:solidFill>
                  <a:srgbClr val="1F2430"/>
                </a:solidFill>
              </a:rPr>
              <a:t>0.18</a:t>
            </a:r>
          </a:p>
        </p:txBody>
      </p:sp>
      <p:sp>
        <p:nvSpPr>
          <p:cNvPr id="74" name="TextBox 73"/>
          <p:cNvSpPr txBox="1"/>
          <p:nvPr/>
        </p:nvSpPr>
        <p:spPr>
          <a:xfrm>
            <a:off x="9281160" y="3551529"/>
            <a:ext cx="1234440" cy="193852"/>
          </a:xfrm>
          <a:prstGeom prst="rect">
            <a:avLst/>
          </a:prstGeom>
          <a:noFill/>
        </p:spPr>
        <p:txBody>
          <a:bodyPr wrap="square" lIns="18288" tIns="18288" rIns="18288" bIns="18288" anchor="ctr">
            <a:noAutofit/>
          </a:bodyPr>
          <a:lstStyle/>
          <a:p>
            <a:pPr marL="0" indent="0" algn="l">
              <a:buNone/>
            </a:pPr>
            <a:r>
              <a:rPr sz="1200">
                <a:solidFill>
                  <a:srgbClr val="1F2430"/>
                </a:solidFill>
              </a:rPr>
              <a:t>[0.04, 0.30]</a:t>
            </a:r>
          </a:p>
        </p:txBody>
      </p:sp>
      <p:sp>
        <p:nvSpPr>
          <p:cNvPr id="75" name="TextBox 74"/>
          <p:cNvSpPr txBox="1"/>
          <p:nvPr/>
        </p:nvSpPr>
        <p:spPr>
          <a:xfrm>
            <a:off x="10515600" y="3551529"/>
            <a:ext cx="548640" cy="193852"/>
          </a:xfrm>
          <a:prstGeom prst="rect">
            <a:avLst/>
          </a:prstGeom>
          <a:noFill/>
        </p:spPr>
        <p:txBody>
          <a:bodyPr wrap="square" lIns="18288" tIns="18288" rIns="18288" bIns="18288" anchor="ctr">
            <a:noAutofit/>
          </a:bodyPr>
          <a:lstStyle/>
          <a:p>
            <a:pPr marL="0" indent="0" algn="ctr">
              <a:buNone/>
            </a:pPr>
            <a:r>
              <a:rPr sz="1200">
                <a:solidFill>
                  <a:srgbClr val="1F2430"/>
                </a:solidFill>
              </a:rPr>
              <a:t>3</a:t>
            </a:r>
          </a:p>
        </p:txBody>
      </p:sp>
      <p:sp>
        <p:nvSpPr>
          <p:cNvPr id="76" name="TextBox 75"/>
          <p:cNvSpPr txBox="1"/>
          <p:nvPr/>
        </p:nvSpPr>
        <p:spPr>
          <a:xfrm>
            <a:off x="1024128" y="3745382"/>
            <a:ext cx="3108960" cy="193852"/>
          </a:xfrm>
          <a:prstGeom prst="rect">
            <a:avLst/>
          </a:prstGeom>
          <a:noFill/>
        </p:spPr>
        <p:txBody>
          <a:bodyPr wrap="square" lIns="18288" tIns="18288" rIns="18288" bIns="18288" anchor="ctr">
            <a:noAutofit/>
          </a:bodyPr>
          <a:lstStyle/>
          <a:p>
            <a:pPr marL="0" indent="0" algn="l">
              <a:buNone/>
            </a:pPr>
            <a:r>
              <a:rPr sz="1200" b="0">
                <a:solidFill>
                  <a:srgbClr val="1F2430"/>
                </a:solidFill>
              </a:rPr>
              <a:t>Market size / growth</a:t>
            </a:r>
          </a:p>
        </p:txBody>
      </p:sp>
      <p:cxnSp>
        <p:nvCxnSpPr>
          <p:cNvPr id="77" name="Connector 76"/>
          <p:cNvCxnSpPr/>
          <p:nvPr/>
        </p:nvCxnSpPr>
        <p:spPr>
          <a:xfrm>
            <a:off x="5679830" y="3842308"/>
            <a:ext cx="2836047" cy="0"/>
          </a:xfrm>
          <a:prstGeom prst="line">
            <a:avLst/>
          </a:prstGeom>
          <a:ln w="25400">
            <a:solidFill>
              <a:srgbClr val="272F3D"/>
            </a:solidFill>
          </a:ln>
        </p:spPr>
        <p:style>
          <a:lnRef idx="2">
            <a:schemeClr val="accent1"/>
          </a:lnRef>
          <a:fillRef idx="0">
            <a:schemeClr val="accent1"/>
          </a:fillRef>
          <a:effectRef idx="1">
            <a:schemeClr val="accent1"/>
          </a:effectRef>
          <a:fontRef idx="minor">
            <a:schemeClr val="tx1"/>
          </a:fontRef>
        </p:style>
      </p:cxnSp>
      <p:sp>
        <p:nvSpPr>
          <p:cNvPr id="78" name="Oval 77"/>
          <p:cNvSpPr/>
          <p:nvPr/>
        </p:nvSpPr>
        <p:spPr>
          <a:xfrm>
            <a:off x="7376042" y="3782872"/>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9" name="TextBox 78"/>
          <p:cNvSpPr txBox="1"/>
          <p:nvPr/>
        </p:nvSpPr>
        <p:spPr>
          <a:xfrm>
            <a:off x="8641080" y="3745382"/>
            <a:ext cx="566928" cy="193852"/>
          </a:xfrm>
          <a:prstGeom prst="rect">
            <a:avLst/>
          </a:prstGeom>
          <a:noFill/>
        </p:spPr>
        <p:txBody>
          <a:bodyPr wrap="square" lIns="18288" tIns="18288" rIns="18288" bIns="18288" anchor="ctr">
            <a:noAutofit/>
          </a:bodyPr>
          <a:lstStyle/>
          <a:p>
            <a:pPr marL="0" indent="0" algn="r">
              <a:buNone/>
            </a:pPr>
            <a:r>
              <a:rPr sz="1200" b="1">
                <a:solidFill>
                  <a:srgbClr val="1F2430"/>
                </a:solidFill>
              </a:rPr>
              <a:t>0.47</a:t>
            </a:r>
          </a:p>
        </p:txBody>
      </p:sp>
      <p:sp>
        <p:nvSpPr>
          <p:cNvPr id="80" name="TextBox 79"/>
          <p:cNvSpPr txBox="1"/>
          <p:nvPr/>
        </p:nvSpPr>
        <p:spPr>
          <a:xfrm>
            <a:off x="9281160" y="3745382"/>
            <a:ext cx="1234440" cy="193852"/>
          </a:xfrm>
          <a:prstGeom prst="rect">
            <a:avLst/>
          </a:prstGeom>
          <a:noFill/>
        </p:spPr>
        <p:txBody>
          <a:bodyPr wrap="square" lIns="18288" tIns="18288" rIns="18288" bIns="18288" anchor="ctr">
            <a:noAutofit/>
          </a:bodyPr>
          <a:lstStyle/>
          <a:p>
            <a:pPr marL="0" indent="0" algn="l">
              <a:buNone/>
            </a:pPr>
            <a:r>
              <a:rPr sz="1200">
                <a:solidFill>
                  <a:srgbClr val="1F2430"/>
                </a:solidFill>
              </a:rPr>
              <a:t>[−0.05, 0.79]</a:t>
            </a:r>
          </a:p>
        </p:txBody>
      </p:sp>
      <p:sp>
        <p:nvSpPr>
          <p:cNvPr id="81" name="TextBox 80"/>
          <p:cNvSpPr txBox="1"/>
          <p:nvPr/>
        </p:nvSpPr>
        <p:spPr>
          <a:xfrm>
            <a:off x="10515600" y="3745382"/>
            <a:ext cx="548640" cy="193852"/>
          </a:xfrm>
          <a:prstGeom prst="rect">
            <a:avLst/>
          </a:prstGeom>
          <a:noFill/>
        </p:spPr>
        <p:txBody>
          <a:bodyPr wrap="square" lIns="18288" tIns="18288" rIns="18288" bIns="18288" anchor="ctr">
            <a:noAutofit/>
          </a:bodyPr>
          <a:lstStyle/>
          <a:p>
            <a:pPr marL="0" indent="0" algn="ctr">
              <a:buNone/>
            </a:pPr>
            <a:r>
              <a:rPr sz="1200">
                <a:solidFill>
                  <a:srgbClr val="1F2430"/>
                </a:solidFill>
              </a:rPr>
              <a:t>2</a:t>
            </a:r>
          </a:p>
        </p:txBody>
      </p:sp>
      <p:sp>
        <p:nvSpPr>
          <p:cNvPr id="82" name="TextBox 81"/>
          <p:cNvSpPr txBox="1"/>
          <p:nvPr/>
        </p:nvSpPr>
        <p:spPr>
          <a:xfrm>
            <a:off x="1024128" y="3939235"/>
            <a:ext cx="3108960" cy="193852"/>
          </a:xfrm>
          <a:prstGeom prst="rect">
            <a:avLst/>
          </a:prstGeom>
          <a:noFill/>
        </p:spPr>
        <p:txBody>
          <a:bodyPr wrap="square" lIns="18288" tIns="18288" rIns="18288" bIns="18288" anchor="ctr">
            <a:noAutofit/>
          </a:bodyPr>
          <a:lstStyle/>
          <a:p>
            <a:pPr marL="0" indent="0" algn="l">
              <a:buNone/>
            </a:pPr>
            <a:r>
              <a:rPr sz="1200" b="0">
                <a:solidFill>
                  <a:srgbClr val="1F2430"/>
                </a:solidFill>
              </a:rPr>
              <a:t>Geographic location</a:t>
            </a:r>
          </a:p>
        </p:txBody>
      </p:sp>
      <p:cxnSp>
        <p:nvCxnSpPr>
          <p:cNvPr id="83" name="Connector 82"/>
          <p:cNvCxnSpPr/>
          <p:nvPr/>
        </p:nvCxnSpPr>
        <p:spPr>
          <a:xfrm>
            <a:off x="5781118" y="4036161"/>
            <a:ext cx="1654360" cy="0"/>
          </a:xfrm>
          <a:prstGeom prst="line">
            <a:avLst/>
          </a:prstGeom>
          <a:ln w="25400">
            <a:solidFill>
              <a:srgbClr val="272F3D"/>
            </a:solidFill>
          </a:ln>
        </p:spPr>
        <p:style>
          <a:lnRef idx="2">
            <a:schemeClr val="accent1"/>
          </a:lnRef>
          <a:fillRef idx="0">
            <a:schemeClr val="accent1"/>
          </a:fillRef>
          <a:effectRef idx="1">
            <a:schemeClr val="accent1"/>
          </a:effectRef>
          <a:fontRef idx="minor">
            <a:schemeClr val="tx1"/>
          </a:fontRef>
        </p:style>
      </p:cxnSp>
      <p:sp>
        <p:nvSpPr>
          <p:cNvPr id="84" name="Oval 83"/>
          <p:cNvSpPr/>
          <p:nvPr/>
        </p:nvSpPr>
        <p:spPr>
          <a:xfrm>
            <a:off x="6599506" y="3976725"/>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5" name="TextBox 84"/>
          <p:cNvSpPr txBox="1"/>
          <p:nvPr/>
        </p:nvSpPr>
        <p:spPr>
          <a:xfrm>
            <a:off x="8641080" y="3939235"/>
            <a:ext cx="566928" cy="193852"/>
          </a:xfrm>
          <a:prstGeom prst="rect">
            <a:avLst/>
          </a:prstGeom>
          <a:noFill/>
        </p:spPr>
        <p:txBody>
          <a:bodyPr wrap="square" lIns="18288" tIns="18288" rIns="18288" bIns="18288" anchor="ctr">
            <a:noAutofit/>
          </a:bodyPr>
          <a:lstStyle/>
          <a:p>
            <a:pPr marL="0" indent="0" algn="r">
              <a:buNone/>
            </a:pPr>
            <a:r>
              <a:rPr sz="1200" b="1">
                <a:solidFill>
                  <a:srgbClr val="1F2430"/>
                </a:solidFill>
              </a:rPr>
              <a:t>0.24</a:t>
            </a:r>
          </a:p>
        </p:txBody>
      </p:sp>
      <p:sp>
        <p:nvSpPr>
          <p:cNvPr id="86" name="TextBox 85"/>
          <p:cNvSpPr txBox="1"/>
          <p:nvPr/>
        </p:nvSpPr>
        <p:spPr>
          <a:xfrm>
            <a:off x="9281160" y="3939235"/>
            <a:ext cx="1234440" cy="193852"/>
          </a:xfrm>
          <a:prstGeom prst="rect">
            <a:avLst/>
          </a:prstGeom>
          <a:noFill/>
        </p:spPr>
        <p:txBody>
          <a:bodyPr wrap="square" lIns="18288" tIns="18288" rIns="18288" bIns="18288" anchor="ctr">
            <a:noAutofit/>
          </a:bodyPr>
          <a:lstStyle/>
          <a:p>
            <a:pPr marL="0" indent="0" algn="l">
              <a:buNone/>
            </a:pPr>
            <a:r>
              <a:rPr sz="1200">
                <a:solidFill>
                  <a:srgbClr val="1F2430"/>
                </a:solidFill>
              </a:rPr>
              <a:t>[−0.02, 0.47]</a:t>
            </a:r>
          </a:p>
        </p:txBody>
      </p:sp>
      <p:sp>
        <p:nvSpPr>
          <p:cNvPr id="87" name="TextBox 86"/>
          <p:cNvSpPr txBox="1"/>
          <p:nvPr/>
        </p:nvSpPr>
        <p:spPr>
          <a:xfrm>
            <a:off x="10515600" y="3939235"/>
            <a:ext cx="548640" cy="193852"/>
          </a:xfrm>
          <a:prstGeom prst="rect">
            <a:avLst/>
          </a:prstGeom>
          <a:noFill/>
        </p:spPr>
        <p:txBody>
          <a:bodyPr wrap="square" lIns="18288" tIns="18288" rIns="18288" bIns="18288" anchor="ctr">
            <a:noAutofit/>
          </a:bodyPr>
          <a:lstStyle/>
          <a:p>
            <a:pPr marL="0" indent="0" algn="ctr">
              <a:buNone/>
            </a:pPr>
            <a:r>
              <a:rPr sz="1200">
                <a:solidFill>
                  <a:srgbClr val="1F2430"/>
                </a:solidFill>
              </a:rPr>
              <a:t>2</a:t>
            </a:r>
          </a:p>
        </p:txBody>
      </p:sp>
      <p:sp>
        <p:nvSpPr>
          <p:cNvPr id="88" name="TextBox 87"/>
          <p:cNvSpPr txBox="1"/>
          <p:nvPr/>
        </p:nvSpPr>
        <p:spPr>
          <a:xfrm>
            <a:off x="1024128" y="4133088"/>
            <a:ext cx="3108960" cy="193852"/>
          </a:xfrm>
          <a:prstGeom prst="rect">
            <a:avLst/>
          </a:prstGeom>
          <a:noFill/>
        </p:spPr>
        <p:txBody>
          <a:bodyPr wrap="square" lIns="18288" tIns="18288" rIns="18288" bIns="18288" anchor="ctr">
            <a:noAutofit/>
          </a:bodyPr>
          <a:lstStyle/>
          <a:p>
            <a:pPr marL="0" indent="0" algn="l">
              <a:buNone/>
            </a:pPr>
            <a:r>
              <a:rPr sz="1200" b="0">
                <a:solidFill>
                  <a:srgbClr val="1F2430"/>
                </a:solidFill>
              </a:rPr>
              <a:t>Business plan quality</a:t>
            </a:r>
          </a:p>
        </p:txBody>
      </p:sp>
      <p:cxnSp>
        <p:nvCxnSpPr>
          <p:cNvPr id="89" name="Connector 88"/>
          <p:cNvCxnSpPr/>
          <p:nvPr/>
        </p:nvCxnSpPr>
        <p:spPr>
          <a:xfrm>
            <a:off x="5781118" y="4230014"/>
            <a:ext cx="1620598" cy="0"/>
          </a:xfrm>
          <a:prstGeom prst="line">
            <a:avLst/>
          </a:prstGeom>
          <a:ln w="25400">
            <a:solidFill>
              <a:srgbClr val="272F3D"/>
            </a:solidFill>
          </a:ln>
        </p:spPr>
        <p:style>
          <a:lnRef idx="2">
            <a:schemeClr val="accent1"/>
          </a:lnRef>
          <a:fillRef idx="0">
            <a:schemeClr val="accent1"/>
          </a:fillRef>
          <a:effectRef idx="1">
            <a:schemeClr val="accent1"/>
          </a:effectRef>
          <a:fontRef idx="minor">
            <a:schemeClr val="tx1"/>
          </a:fontRef>
        </p:style>
      </p:cxnSp>
      <p:sp>
        <p:nvSpPr>
          <p:cNvPr id="90" name="Oval 89"/>
          <p:cNvSpPr/>
          <p:nvPr/>
        </p:nvSpPr>
        <p:spPr>
          <a:xfrm>
            <a:off x="6565743" y="4170578"/>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1" name="TextBox 90"/>
          <p:cNvSpPr txBox="1"/>
          <p:nvPr/>
        </p:nvSpPr>
        <p:spPr>
          <a:xfrm>
            <a:off x="8641080" y="4133088"/>
            <a:ext cx="566928" cy="193852"/>
          </a:xfrm>
          <a:prstGeom prst="rect">
            <a:avLst/>
          </a:prstGeom>
          <a:noFill/>
        </p:spPr>
        <p:txBody>
          <a:bodyPr wrap="square" lIns="18288" tIns="18288" rIns="18288" bIns="18288" anchor="ctr">
            <a:noAutofit/>
          </a:bodyPr>
          <a:lstStyle/>
          <a:p>
            <a:pPr marL="0" indent="0" algn="r">
              <a:buNone/>
            </a:pPr>
            <a:r>
              <a:rPr sz="1200" b="1">
                <a:solidFill>
                  <a:srgbClr val="1F2430"/>
                </a:solidFill>
              </a:rPr>
              <a:t>0.23</a:t>
            </a:r>
          </a:p>
        </p:txBody>
      </p:sp>
      <p:sp>
        <p:nvSpPr>
          <p:cNvPr id="92" name="TextBox 91"/>
          <p:cNvSpPr txBox="1"/>
          <p:nvPr/>
        </p:nvSpPr>
        <p:spPr>
          <a:xfrm>
            <a:off x="9281160" y="4133088"/>
            <a:ext cx="1234440" cy="193852"/>
          </a:xfrm>
          <a:prstGeom prst="rect">
            <a:avLst/>
          </a:prstGeom>
          <a:noFill/>
        </p:spPr>
        <p:txBody>
          <a:bodyPr wrap="square" lIns="18288" tIns="18288" rIns="18288" bIns="18288" anchor="ctr">
            <a:noAutofit/>
          </a:bodyPr>
          <a:lstStyle/>
          <a:p>
            <a:pPr marL="0" indent="0" algn="l">
              <a:buNone/>
            </a:pPr>
            <a:r>
              <a:rPr sz="1200">
                <a:solidFill>
                  <a:srgbClr val="1F2430"/>
                </a:solidFill>
              </a:rPr>
              <a:t>[−0.02, 0.46]</a:t>
            </a:r>
          </a:p>
        </p:txBody>
      </p:sp>
      <p:sp>
        <p:nvSpPr>
          <p:cNvPr id="93" name="TextBox 92"/>
          <p:cNvSpPr txBox="1"/>
          <p:nvPr/>
        </p:nvSpPr>
        <p:spPr>
          <a:xfrm>
            <a:off x="10515600" y="4133088"/>
            <a:ext cx="548640" cy="193852"/>
          </a:xfrm>
          <a:prstGeom prst="rect">
            <a:avLst/>
          </a:prstGeom>
          <a:noFill/>
        </p:spPr>
        <p:txBody>
          <a:bodyPr wrap="square" lIns="18288" tIns="18288" rIns="18288" bIns="18288" anchor="ctr">
            <a:noAutofit/>
          </a:bodyPr>
          <a:lstStyle/>
          <a:p>
            <a:pPr marL="0" indent="0" algn="ctr">
              <a:buNone/>
            </a:pPr>
            <a:r>
              <a:rPr sz="1200">
                <a:solidFill>
                  <a:srgbClr val="1F2430"/>
                </a:solidFill>
              </a:rPr>
              <a:t>3</a:t>
            </a:r>
          </a:p>
        </p:txBody>
      </p:sp>
      <p:sp>
        <p:nvSpPr>
          <p:cNvPr id="94" name="TextBox 93"/>
          <p:cNvSpPr txBox="1"/>
          <p:nvPr/>
        </p:nvSpPr>
        <p:spPr>
          <a:xfrm>
            <a:off x="1024128" y="4418380"/>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Founder personality &amp; passion</a:t>
            </a:r>
          </a:p>
        </p:txBody>
      </p:sp>
      <p:cxnSp>
        <p:nvCxnSpPr>
          <p:cNvPr id="95" name="Connector 94"/>
          <p:cNvCxnSpPr/>
          <p:nvPr/>
        </p:nvCxnSpPr>
        <p:spPr>
          <a:xfrm>
            <a:off x="4295569" y="4515307"/>
            <a:ext cx="3882683"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96" name="Oval 95"/>
          <p:cNvSpPr/>
          <p:nvPr/>
        </p:nvSpPr>
        <p:spPr>
          <a:xfrm>
            <a:off x="6363168" y="4455871"/>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7" name="TextBox 96"/>
          <p:cNvSpPr txBox="1"/>
          <p:nvPr/>
        </p:nvSpPr>
        <p:spPr>
          <a:xfrm>
            <a:off x="8641080" y="4418380"/>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0.17</a:t>
            </a:r>
          </a:p>
        </p:txBody>
      </p:sp>
      <p:sp>
        <p:nvSpPr>
          <p:cNvPr id="98" name="TextBox 97"/>
          <p:cNvSpPr txBox="1"/>
          <p:nvPr/>
        </p:nvSpPr>
        <p:spPr>
          <a:xfrm>
            <a:off x="9281160" y="4418380"/>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[−0.46, 0.69]</a:t>
            </a:r>
          </a:p>
        </p:txBody>
      </p:sp>
      <p:sp>
        <p:nvSpPr>
          <p:cNvPr id="99" name="TextBox 98"/>
          <p:cNvSpPr txBox="1"/>
          <p:nvPr/>
        </p:nvSpPr>
        <p:spPr>
          <a:xfrm>
            <a:off x="10515600" y="4418380"/>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2</a:t>
            </a:r>
          </a:p>
        </p:txBody>
      </p:sp>
      <p:sp>
        <p:nvSpPr>
          <p:cNvPr id="100" name="TextBox 99"/>
          <p:cNvSpPr txBox="1"/>
          <p:nvPr/>
        </p:nvSpPr>
        <p:spPr>
          <a:xfrm>
            <a:off x="1024128" y="4612233"/>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Regulatory environment</a:t>
            </a:r>
          </a:p>
        </p:txBody>
      </p:sp>
      <p:cxnSp>
        <p:nvCxnSpPr>
          <p:cNvPr id="101" name="Connector 100"/>
          <p:cNvCxnSpPr/>
          <p:nvPr/>
        </p:nvCxnSpPr>
        <p:spPr>
          <a:xfrm>
            <a:off x="5409731" y="4709159"/>
            <a:ext cx="1620598"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102" name="Oval 101"/>
          <p:cNvSpPr/>
          <p:nvPr/>
        </p:nvSpPr>
        <p:spPr>
          <a:xfrm>
            <a:off x="6194356" y="4649723"/>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3" name="TextBox 102"/>
          <p:cNvSpPr txBox="1"/>
          <p:nvPr/>
        </p:nvSpPr>
        <p:spPr>
          <a:xfrm>
            <a:off x="8641080" y="4612233"/>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0.12</a:t>
            </a:r>
          </a:p>
        </p:txBody>
      </p:sp>
      <p:sp>
        <p:nvSpPr>
          <p:cNvPr id="104" name="TextBox 103"/>
          <p:cNvSpPr txBox="1"/>
          <p:nvPr/>
        </p:nvSpPr>
        <p:spPr>
          <a:xfrm>
            <a:off x="9281160" y="4612233"/>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[−0.13, 0.35]</a:t>
            </a:r>
          </a:p>
        </p:txBody>
      </p:sp>
      <p:sp>
        <p:nvSpPr>
          <p:cNvPr id="105" name="TextBox 104"/>
          <p:cNvSpPr txBox="1"/>
          <p:nvPr/>
        </p:nvSpPr>
        <p:spPr>
          <a:xfrm>
            <a:off x="10515600" y="4612233"/>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2</a:t>
            </a:r>
          </a:p>
        </p:txBody>
      </p:sp>
      <p:sp>
        <p:nvSpPr>
          <p:cNvPr id="106" name="TextBox 105"/>
          <p:cNvSpPr txBox="1"/>
          <p:nvPr/>
        </p:nvSpPr>
        <p:spPr>
          <a:xfrm>
            <a:off x="1024128" y="4806086"/>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Industry/sector attractiveness</a:t>
            </a:r>
          </a:p>
        </p:txBody>
      </p:sp>
      <p:cxnSp>
        <p:nvCxnSpPr>
          <p:cNvPr id="107" name="Connector 106"/>
          <p:cNvCxnSpPr/>
          <p:nvPr/>
        </p:nvCxnSpPr>
        <p:spPr>
          <a:xfrm>
            <a:off x="5342206" y="4903012"/>
            <a:ext cx="1586835"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108" name="Oval 107"/>
          <p:cNvSpPr/>
          <p:nvPr/>
        </p:nvSpPr>
        <p:spPr>
          <a:xfrm>
            <a:off x="6093069" y="484357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9" name="TextBox 108"/>
          <p:cNvSpPr txBox="1"/>
          <p:nvPr/>
        </p:nvSpPr>
        <p:spPr>
          <a:xfrm>
            <a:off x="8641080" y="4806086"/>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0.09</a:t>
            </a:r>
          </a:p>
        </p:txBody>
      </p:sp>
      <p:sp>
        <p:nvSpPr>
          <p:cNvPr id="110" name="TextBox 109"/>
          <p:cNvSpPr txBox="1"/>
          <p:nvPr/>
        </p:nvSpPr>
        <p:spPr>
          <a:xfrm>
            <a:off x="9281160" y="4806086"/>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[−0.15, 0.32]</a:t>
            </a:r>
          </a:p>
        </p:txBody>
      </p:sp>
      <p:sp>
        <p:nvSpPr>
          <p:cNvPr id="111" name="TextBox 110"/>
          <p:cNvSpPr txBox="1"/>
          <p:nvPr/>
        </p:nvSpPr>
        <p:spPr>
          <a:xfrm>
            <a:off x="10515600" y="4806086"/>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2</a:t>
            </a:r>
          </a:p>
        </p:txBody>
      </p:sp>
      <p:sp>
        <p:nvSpPr>
          <p:cNvPr id="112" name="TextBox 111"/>
          <p:cNvSpPr txBox="1"/>
          <p:nvPr/>
        </p:nvSpPr>
        <p:spPr>
          <a:xfrm>
            <a:off x="1024128" y="4999939"/>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Investment terms / valuation</a:t>
            </a:r>
          </a:p>
        </p:txBody>
      </p:sp>
      <p:cxnSp>
        <p:nvCxnSpPr>
          <p:cNvPr id="113" name="Connector 112"/>
          <p:cNvCxnSpPr/>
          <p:nvPr/>
        </p:nvCxnSpPr>
        <p:spPr>
          <a:xfrm>
            <a:off x="5409731" y="5096865"/>
            <a:ext cx="1316736"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114" name="Oval 113"/>
          <p:cNvSpPr/>
          <p:nvPr/>
        </p:nvSpPr>
        <p:spPr>
          <a:xfrm>
            <a:off x="5991781" y="5037429"/>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15" name="TextBox 114"/>
          <p:cNvSpPr txBox="1"/>
          <p:nvPr/>
        </p:nvSpPr>
        <p:spPr>
          <a:xfrm>
            <a:off x="8641080" y="4999939"/>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0.06</a:t>
            </a:r>
          </a:p>
        </p:txBody>
      </p:sp>
      <p:sp>
        <p:nvSpPr>
          <p:cNvPr id="116" name="TextBox 115"/>
          <p:cNvSpPr txBox="1"/>
          <p:nvPr/>
        </p:nvSpPr>
        <p:spPr>
          <a:xfrm>
            <a:off x="9281160" y="4999939"/>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[−0.13, 0.26]</a:t>
            </a:r>
          </a:p>
        </p:txBody>
      </p:sp>
      <p:sp>
        <p:nvSpPr>
          <p:cNvPr id="117" name="TextBox 116"/>
          <p:cNvSpPr txBox="1"/>
          <p:nvPr/>
        </p:nvSpPr>
        <p:spPr>
          <a:xfrm>
            <a:off x="10515600" y="4999939"/>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3</a:t>
            </a:r>
          </a:p>
        </p:txBody>
      </p:sp>
      <p:sp>
        <p:nvSpPr>
          <p:cNvPr id="118" name="TextBox 117"/>
          <p:cNvSpPr txBox="1"/>
          <p:nvPr/>
        </p:nvSpPr>
        <p:spPr>
          <a:xfrm>
            <a:off x="1024128" y="5193791"/>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Firm performance / track record</a:t>
            </a:r>
          </a:p>
        </p:txBody>
      </p:sp>
      <p:cxnSp>
        <p:nvCxnSpPr>
          <p:cNvPr id="119" name="Connector 118"/>
          <p:cNvCxnSpPr/>
          <p:nvPr/>
        </p:nvCxnSpPr>
        <p:spPr>
          <a:xfrm>
            <a:off x="5240918" y="5290718"/>
            <a:ext cx="1553074"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120" name="Oval 119"/>
          <p:cNvSpPr/>
          <p:nvPr/>
        </p:nvSpPr>
        <p:spPr>
          <a:xfrm>
            <a:off x="5958019" y="5231282"/>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21" name="TextBox 120"/>
          <p:cNvSpPr txBox="1"/>
          <p:nvPr/>
        </p:nvSpPr>
        <p:spPr>
          <a:xfrm>
            <a:off x="8641080" y="5193791"/>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0.05</a:t>
            </a:r>
          </a:p>
        </p:txBody>
      </p:sp>
      <p:sp>
        <p:nvSpPr>
          <p:cNvPr id="122" name="TextBox 121"/>
          <p:cNvSpPr txBox="1"/>
          <p:nvPr/>
        </p:nvSpPr>
        <p:spPr>
          <a:xfrm>
            <a:off x="9281160" y="5193791"/>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[−0.18, 0.28]</a:t>
            </a:r>
          </a:p>
        </p:txBody>
      </p:sp>
      <p:sp>
        <p:nvSpPr>
          <p:cNvPr id="123" name="TextBox 122"/>
          <p:cNvSpPr txBox="1"/>
          <p:nvPr/>
        </p:nvSpPr>
        <p:spPr>
          <a:xfrm>
            <a:off x="10515600" y="5193791"/>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3</a:t>
            </a:r>
          </a:p>
        </p:txBody>
      </p:sp>
      <p:sp>
        <p:nvSpPr>
          <p:cNvPr id="124" name="TextBox 123"/>
          <p:cNvSpPr txBox="1"/>
          <p:nvPr/>
        </p:nvSpPr>
        <p:spPr>
          <a:xfrm>
            <a:off x="1024128" y="5387644"/>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Stage of development / age</a:t>
            </a:r>
          </a:p>
        </p:txBody>
      </p:sp>
      <p:cxnSp>
        <p:nvCxnSpPr>
          <p:cNvPr id="125" name="Connector 124"/>
          <p:cNvCxnSpPr/>
          <p:nvPr/>
        </p:nvCxnSpPr>
        <p:spPr>
          <a:xfrm>
            <a:off x="5274681" y="5484571"/>
            <a:ext cx="1384261"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126" name="Oval 125"/>
          <p:cNvSpPr/>
          <p:nvPr/>
        </p:nvSpPr>
        <p:spPr>
          <a:xfrm>
            <a:off x="5890494" y="5425135"/>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27" name="TextBox 126"/>
          <p:cNvSpPr txBox="1"/>
          <p:nvPr/>
        </p:nvSpPr>
        <p:spPr>
          <a:xfrm>
            <a:off x="8641080" y="5387644"/>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0.03</a:t>
            </a:r>
          </a:p>
        </p:txBody>
      </p:sp>
      <p:sp>
        <p:nvSpPr>
          <p:cNvPr id="128" name="TextBox 127"/>
          <p:cNvSpPr txBox="1"/>
          <p:nvPr/>
        </p:nvSpPr>
        <p:spPr>
          <a:xfrm>
            <a:off x="9281160" y="5387644"/>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[−0.17, 0.24]</a:t>
            </a:r>
          </a:p>
        </p:txBody>
      </p:sp>
      <p:sp>
        <p:nvSpPr>
          <p:cNvPr id="129" name="TextBox 128"/>
          <p:cNvSpPr txBox="1"/>
          <p:nvPr/>
        </p:nvSpPr>
        <p:spPr>
          <a:xfrm>
            <a:off x="10515600" y="5387644"/>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8</a:t>
            </a:r>
          </a:p>
        </p:txBody>
      </p:sp>
      <p:sp>
        <p:nvSpPr>
          <p:cNvPr id="130" name="TextBox 129"/>
          <p:cNvSpPr txBox="1"/>
          <p:nvPr/>
        </p:nvSpPr>
        <p:spPr>
          <a:xfrm>
            <a:off x="1024128" y="5581497"/>
            <a:ext cx="3108960" cy="193852"/>
          </a:xfrm>
          <a:prstGeom prst="rect">
            <a:avLst/>
          </a:prstGeom>
          <a:noFill/>
        </p:spPr>
        <p:txBody>
          <a:bodyPr wrap="square" lIns="18288" tIns="18288" rIns="18288" bIns="18288" anchor="ctr">
            <a:noAutofit/>
          </a:bodyPr>
          <a:lstStyle/>
          <a:p>
            <a:pPr marL="0" indent="0" algn="l">
              <a:buNone/>
            </a:pPr>
            <a:r>
              <a:rPr sz="1200" b="0">
                <a:solidFill>
                  <a:srgbClr val="5F6673"/>
                </a:solidFill>
              </a:rPr>
              <a:t>Founder gender &amp; diversity</a:t>
            </a:r>
          </a:p>
        </p:txBody>
      </p:sp>
      <p:cxnSp>
        <p:nvCxnSpPr>
          <p:cNvPr id="131" name="Connector 130"/>
          <p:cNvCxnSpPr/>
          <p:nvPr/>
        </p:nvCxnSpPr>
        <p:spPr>
          <a:xfrm>
            <a:off x="5612305" y="5678423"/>
            <a:ext cx="607725" cy="0"/>
          </a:xfrm>
          <a:prstGeom prst="line">
            <a:avLst/>
          </a:prstGeom>
          <a:ln w="25400">
            <a:solidFill>
              <a:srgbClr val="A3A9B3"/>
            </a:solidFill>
          </a:ln>
        </p:spPr>
        <p:style>
          <a:lnRef idx="2">
            <a:schemeClr val="accent1"/>
          </a:lnRef>
          <a:fillRef idx="0">
            <a:schemeClr val="accent1"/>
          </a:fillRef>
          <a:effectRef idx="1">
            <a:schemeClr val="accent1"/>
          </a:effectRef>
          <a:fontRef idx="minor">
            <a:schemeClr val="tx1"/>
          </a:fontRef>
        </p:style>
      </p:cxnSp>
      <p:sp>
        <p:nvSpPr>
          <p:cNvPr id="132" name="Oval 131"/>
          <p:cNvSpPr/>
          <p:nvPr/>
        </p:nvSpPr>
        <p:spPr>
          <a:xfrm>
            <a:off x="5856731" y="5618987"/>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33" name="TextBox 132"/>
          <p:cNvSpPr txBox="1"/>
          <p:nvPr/>
        </p:nvSpPr>
        <p:spPr>
          <a:xfrm>
            <a:off x="8641080" y="5581497"/>
            <a:ext cx="566928" cy="193852"/>
          </a:xfrm>
          <a:prstGeom prst="rect">
            <a:avLst/>
          </a:prstGeom>
          <a:noFill/>
        </p:spPr>
        <p:txBody>
          <a:bodyPr wrap="square" lIns="18288" tIns="18288" rIns="18288" bIns="18288" anchor="ctr">
            <a:noAutofit/>
          </a:bodyPr>
          <a:lstStyle/>
          <a:p>
            <a:pPr marL="0" indent="0" algn="r">
              <a:buNone/>
            </a:pPr>
            <a:r>
              <a:rPr sz="1200" b="1">
                <a:solidFill>
                  <a:srgbClr val="5F6673"/>
                </a:solidFill>
              </a:rPr>
              <a:t>0.02</a:t>
            </a:r>
          </a:p>
        </p:txBody>
      </p:sp>
      <p:sp>
        <p:nvSpPr>
          <p:cNvPr id="134" name="TextBox 133"/>
          <p:cNvSpPr txBox="1"/>
          <p:nvPr/>
        </p:nvSpPr>
        <p:spPr>
          <a:xfrm>
            <a:off x="9281160" y="5581497"/>
            <a:ext cx="1234440" cy="193852"/>
          </a:xfrm>
          <a:prstGeom prst="rect">
            <a:avLst/>
          </a:prstGeom>
          <a:noFill/>
        </p:spPr>
        <p:txBody>
          <a:bodyPr wrap="square" lIns="18288" tIns="18288" rIns="18288" bIns="18288" anchor="ctr">
            <a:noAutofit/>
          </a:bodyPr>
          <a:lstStyle/>
          <a:p>
            <a:pPr marL="0" indent="0" algn="l">
              <a:buNone/>
            </a:pPr>
            <a:r>
              <a:rPr sz="1200">
                <a:solidFill>
                  <a:srgbClr val="5F6673"/>
                </a:solidFill>
              </a:rPr>
              <a:t>[−0.07, 0.11]</a:t>
            </a:r>
          </a:p>
        </p:txBody>
      </p:sp>
      <p:sp>
        <p:nvSpPr>
          <p:cNvPr id="135" name="TextBox 134"/>
          <p:cNvSpPr txBox="1"/>
          <p:nvPr/>
        </p:nvSpPr>
        <p:spPr>
          <a:xfrm>
            <a:off x="10515600" y="5581497"/>
            <a:ext cx="548640" cy="193852"/>
          </a:xfrm>
          <a:prstGeom prst="rect">
            <a:avLst/>
          </a:prstGeom>
          <a:noFill/>
        </p:spPr>
        <p:txBody>
          <a:bodyPr wrap="square" lIns="18288" tIns="18288" rIns="18288" bIns="18288" anchor="ctr">
            <a:noAutofit/>
          </a:bodyPr>
          <a:lstStyle/>
          <a:p>
            <a:pPr marL="0" indent="0" algn="ctr">
              <a:buNone/>
            </a:pPr>
            <a:r>
              <a:rPr sz="1200">
                <a:solidFill>
                  <a:srgbClr val="5F6673"/>
                </a:solidFill>
              </a:rPr>
              <a:t>2</a:t>
            </a:r>
          </a:p>
        </p:txBody>
      </p:sp>
      <p:sp>
        <p:nvSpPr>
          <p:cNvPr id="136" name="TextBox 135"/>
          <p:cNvSpPr txBox="1"/>
          <p:nvPr/>
        </p:nvSpPr>
        <p:spPr>
          <a:xfrm>
            <a:off x="1024128" y="5811926"/>
            <a:ext cx="3063240" cy="411480"/>
          </a:xfrm>
          <a:prstGeom prst="rect">
            <a:avLst/>
          </a:prstGeom>
          <a:noFill/>
        </p:spPr>
        <p:txBody>
          <a:bodyPr wrap="square" lIns="18288" tIns="18288" rIns="18288" bIns="18288" anchor="t">
            <a:noAutofit/>
          </a:bodyPr>
          <a:lstStyle/>
          <a:p>
            <a:pPr marL="0" indent="0" algn="l">
              <a:lnSpc>
                <a:spcPct val="100000"/>
              </a:lnSpc>
              <a:buNone/>
            </a:pPr>
            <a:r>
              <a:rPr sz="1000" i="1">
                <a:solidFill>
                  <a:srgbClr val="5F6673"/>
                </a:solidFill>
              </a:rPr>
              <a:t>18 pooled criteria (k ≥ 2). Not shown: 4 single-study and 6 non-estimable criteria.</a:t>
            </a:r>
          </a:p>
        </p:txBody>
      </p:sp>
      <p:sp>
        <p:nvSpPr>
          <p:cNvPr id="138" name="Footer Placeholder 138"/>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139" name="Slide Number Placeholder 139"/>
          <p:cNvSpPr>
            <a:spLocks noGrp="1"/>
          </p:cNvSpPr>
          <p:nvPr>
            <p:ph type="sldNum" sz="quarter" idx="12"/>
          </p:nvPr>
        </p:nvSpPr>
        <p:spPr/>
        <p:txBody>
          <a:bodyPr/>
          <a:lstStyle/>
          <a:p>
            <a:fld id="{28C4B9FD-BBCD-4D20-BE68-D5FD8F544B57}" type="slidenum">
              <a:rPr lang="en-US"/>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From 29 criteria to a core of 7</a:t>
            </a:r>
          </a:p>
          <a:p>
            <a:pPr>
              <a:lnSpc>
                <a:spcPct val="100000"/>
              </a:lnSpc>
              <a:spcBef>
                <a:spcPts val="500"/>
              </a:spcBef>
            </a:pPr>
            <a:r>
              <a:rPr sz="1600" b="0">
                <a:solidFill>
                  <a:srgbClr val="CE1E82"/>
                </a:solidFill>
                <a:latin typeface="Calibri"/>
              </a:rPr>
              <a:t>Each filter asks for stronger evidence</a:t>
            </a:r>
          </a:p>
        </p:txBody>
      </p:sp>
      <p:sp>
        <p:nvSpPr>
          <p:cNvPr id="3" name="Rounded Rectangle 2"/>
          <p:cNvSpPr/>
          <p:nvPr/>
        </p:nvSpPr>
        <p:spPr>
          <a:xfrm>
            <a:off x="1092708" y="1810512"/>
            <a:ext cx="5038344" cy="548640"/>
          </a:xfrm>
          <a:prstGeom prst="roundRect">
            <a:avLst>
              <a:gd name="adj" fmla="val 13333"/>
            </a:avLst>
          </a:prstGeom>
          <a:solidFill>
            <a:srgbClr val="8A919E"/>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marL="0" indent="0" algn="ctr">
              <a:buNone/>
            </a:pPr>
            <a:r>
              <a:rPr sz="2400" b="1">
                <a:solidFill>
                  <a:srgbClr val="FFFFFF"/>
                </a:solidFill>
              </a:rPr>
              <a:t>29</a:t>
            </a:r>
          </a:p>
        </p:txBody>
      </p:sp>
      <p:cxnSp>
        <p:nvCxnSpPr>
          <p:cNvPr id="4" name="Connector 3"/>
          <p:cNvCxnSpPr/>
          <p:nvPr/>
        </p:nvCxnSpPr>
        <p:spPr>
          <a:xfrm>
            <a:off x="6204204" y="2084831"/>
            <a:ext cx="242316" cy="0"/>
          </a:xfrm>
          <a:prstGeom prst="line">
            <a:avLst/>
          </a:prstGeom>
          <a:ln w="12700">
            <a:solidFill>
              <a:srgbClr val="D5D8DE"/>
            </a:solidFill>
            <a:prstDash val="sysDot"/>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537960" y="1792224"/>
            <a:ext cx="4617720" cy="585216"/>
          </a:xfrm>
          <a:prstGeom prst="rect">
            <a:avLst/>
          </a:prstGeom>
          <a:noFill/>
        </p:spPr>
        <p:txBody>
          <a:bodyPr wrap="square" lIns="18288" tIns="18288" rIns="18288" bIns="18288" anchor="ctr">
            <a:noAutofit/>
          </a:bodyPr>
          <a:lstStyle/>
          <a:p>
            <a:pPr marL="0" indent="0" algn="l">
              <a:lnSpc>
                <a:spcPct val="100000"/>
              </a:lnSpc>
              <a:buNone/>
            </a:pPr>
            <a:r>
              <a:rPr sz="1500" b="0">
                <a:solidFill>
                  <a:srgbClr val="272F3D"/>
                </a:solidFill>
              </a:rPr>
              <a:t>criteria in the taxonomy (8 clusters)</a:t>
            </a:r>
          </a:p>
        </p:txBody>
      </p:sp>
      <p:sp>
        <p:nvSpPr>
          <p:cNvPr id="6" name="Rounded Rectangle 5"/>
          <p:cNvSpPr/>
          <p:nvPr/>
        </p:nvSpPr>
        <p:spPr>
          <a:xfrm>
            <a:off x="1527048" y="2478024"/>
            <a:ext cx="4169664" cy="548640"/>
          </a:xfrm>
          <a:prstGeom prst="roundRect">
            <a:avLst>
              <a:gd name="adj" fmla="val 13333"/>
            </a:avLst>
          </a:prstGeom>
          <a:solidFill>
            <a:srgbClr val="5E6676"/>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marL="0" indent="0" algn="ctr">
              <a:buNone/>
            </a:pPr>
            <a:r>
              <a:rPr sz="2400" b="1">
                <a:solidFill>
                  <a:srgbClr val="FFFFFF"/>
                </a:solidFill>
              </a:rPr>
              <a:t>24</a:t>
            </a:r>
          </a:p>
        </p:txBody>
      </p:sp>
      <p:cxnSp>
        <p:nvCxnSpPr>
          <p:cNvPr id="7" name="Connector 6"/>
          <p:cNvCxnSpPr/>
          <p:nvPr/>
        </p:nvCxnSpPr>
        <p:spPr>
          <a:xfrm>
            <a:off x="5769864" y="2752344"/>
            <a:ext cx="676656" cy="0"/>
          </a:xfrm>
          <a:prstGeom prst="line">
            <a:avLst/>
          </a:prstGeom>
          <a:ln w="12700">
            <a:solidFill>
              <a:srgbClr val="D5D8DE"/>
            </a:solidFill>
            <a:prstDash val="sysDot"/>
          </a:ln>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6537960" y="2459736"/>
            <a:ext cx="4617720" cy="585216"/>
          </a:xfrm>
          <a:prstGeom prst="rect">
            <a:avLst/>
          </a:prstGeom>
          <a:noFill/>
        </p:spPr>
        <p:txBody>
          <a:bodyPr wrap="square" lIns="18288" tIns="18288" rIns="18288" bIns="18288" anchor="ctr">
            <a:noAutofit/>
          </a:bodyPr>
          <a:lstStyle/>
          <a:p>
            <a:pPr marL="0" indent="0" algn="l">
              <a:lnSpc>
                <a:spcPct val="100000"/>
              </a:lnSpc>
              <a:buNone/>
            </a:pPr>
            <a:r>
              <a:rPr sz="1500" b="0">
                <a:solidFill>
                  <a:srgbClr val="272F3D"/>
                </a:solidFill>
              </a:rPr>
              <a:t>‘best predictors’ when every evidence type votes</a:t>
            </a:r>
          </a:p>
        </p:txBody>
      </p:sp>
      <p:sp>
        <p:nvSpPr>
          <p:cNvPr id="9" name="Rounded Rectangle 8"/>
          <p:cNvSpPr/>
          <p:nvPr/>
        </p:nvSpPr>
        <p:spPr>
          <a:xfrm>
            <a:off x="2395728" y="3145536"/>
            <a:ext cx="2432304" cy="548640"/>
          </a:xfrm>
          <a:prstGeom prst="roundRect">
            <a:avLst>
              <a:gd name="adj" fmla="val 13333"/>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marL="0" indent="0" algn="ctr">
              <a:buNone/>
            </a:pPr>
            <a:r>
              <a:rPr sz="2400" b="1">
                <a:solidFill>
                  <a:srgbClr val="FFFFFF"/>
                </a:solidFill>
              </a:rPr>
              <a:t>14</a:t>
            </a:r>
          </a:p>
        </p:txBody>
      </p:sp>
      <p:cxnSp>
        <p:nvCxnSpPr>
          <p:cNvPr id="10" name="Connector 9"/>
          <p:cNvCxnSpPr/>
          <p:nvPr/>
        </p:nvCxnSpPr>
        <p:spPr>
          <a:xfrm>
            <a:off x="4901184" y="3419856"/>
            <a:ext cx="1545336" cy="0"/>
          </a:xfrm>
          <a:prstGeom prst="line">
            <a:avLst/>
          </a:prstGeom>
          <a:ln w="12700">
            <a:solidFill>
              <a:srgbClr val="D5D8DE"/>
            </a:solidFill>
            <a:prstDash val="sysDot"/>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6537960" y="3127248"/>
            <a:ext cx="4617720" cy="585216"/>
          </a:xfrm>
          <a:prstGeom prst="rect">
            <a:avLst/>
          </a:prstGeom>
          <a:noFill/>
        </p:spPr>
        <p:txBody>
          <a:bodyPr wrap="square" lIns="18288" tIns="18288" rIns="18288" bIns="18288" anchor="ctr">
            <a:noAutofit/>
          </a:bodyPr>
          <a:lstStyle/>
          <a:p>
            <a:pPr marL="0" indent="0" algn="l">
              <a:lnSpc>
                <a:spcPct val="100000"/>
              </a:lnSpc>
              <a:buNone/>
            </a:pPr>
            <a:r>
              <a:rPr sz="1500" b="0">
                <a:solidFill>
                  <a:srgbClr val="272F3D"/>
                </a:solidFill>
              </a:rPr>
              <a:t>‘best predictors’ on significance-tested evidence only</a:t>
            </a:r>
          </a:p>
        </p:txBody>
      </p:sp>
      <p:sp>
        <p:nvSpPr>
          <p:cNvPr id="12" name="Rounded Rectangle 11"/>
          <p:cNvSpPr/>
          <p:nvPr/>
        </p:nvSpPr>
        <p:spPr>
          <a:xfrm>
            <a:off x="3003804" y="3813048"/>
            <a:ext cx="1216152" cy="548640"/>
          </a:xfrm>
          <a:prstGeom prst="roundRect">
            <a:avLst>
              <a:gd name="adj" fmla="val 13333"/>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noAutofit/>
          </a:bodyPr>
          <a:lstStyle/>
          <a:p>
            <a:pPr marL="0" indent="0" algn="ctr">
              <a:buNone/>
            </a:pPr>
            <a:r>
              <a:rPr sz="2400" b="1">
                <a:solidFill>
                  <a:srgbClr val="FFFFFF"/>
                </a:solidFill>
              </a:rPr>
              <a:t>7</a:t>
            </a:r>
          </a:p>
        </p:txBody>
      </p:sp>
      <p:cxnSp>
        <p:nvCxnSpPr>
          <p:cNvPr id="13" name="Connector 12"/>
          <p:cNvCxnSpPr/>
          <p:nvPr/>
        </p:nvCxnSpPr>
        <p:spPr>
          <a:xfrm>
            <a:off x="4293108" y="4087368"/>
            <a:ext cx="2153412" cy="0"/>
          </a:xfrm>
          <a:prstGeom prst="line">
            <a:avLst/>
          </a:prstGeom>
          <a:ln w="12700">
            <a:solidFill>
              <a:srgbClr val="D5D8DE"/>
            </a:solidFill>
            <a:prstDash val="sysDot"/>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537960" y="3794760"/>
            <a:ext cx="4617720" cy="585216"/>
          </a:xfrm>
          <a:prstGeom prst="rect">
            <a:avLst/>
          </a:prstGeom>
          <a:noFill/>
        </p:spPr>
        <p:txBody>
          <a:bodyPr wrap="square" lIns="18288" tIns="18288" rIns="18288" bIns="18288" anchor="ctr">
            <a:noAutofit/>
          </a:bodyPr>
          <a:lstStyle/>
          <a:p>
            <a:pPr marL="0" indent="0" algn="l">
              <a:lnSpc>
                <a:spcPct val="100000"/>
              </a:lnSpc>
              <a:buNone/>
            </a:pPr>
            <a:r>
              <a:rPr sz="1500" b="1">
                <a:solidFill>
                  <a:srgbClr val="CE1E82"/>
                </a:solidFill>
              </a:rPr>
              <a:t>…and significant, positive when pooled: the core</a:t>
            </a:r>
          </a:p>
        </p:txBody>
      </p:sp>
      <p:sp>
        <p:nvSpPr>
          <p:cNvPr id="15" name="TextBox 14"/>
          <p:cNvSpPr txBox="1"/>
          <p:nvPr/>
        </p:nvSpPr>
        <p:spPr>
          <a:xfrm>
            <a:off x="1005840" y="4553712"/>
            <a:ext cx="10149840" cy="329184"/>
          </a:xfrm>
          <a:prstGeom prst="rect">
            <a:avLst/>
          </a:prstGeom>
          <a:noFill/>
        </p:spPr>
        <p:txBody>
          <a:bodyPr wrap="square" lIns="18288" tIns="18288" rIns="18288" bIns="18288" anchor="ctr">
            <a:noAutofit/>
          </a:bodyPr>
          <a:lstStyle/>
          <a:p>
            <a:pPr marL="0" indent="0" algn="l">
              <a:buNone/>
            </a:pPr>
            <a:r>
              <a:rPr sz="1500" b="1">
                <a:solidFill>
                  <a:srgbClr val="272F3D"/>
                </a:solidFill>
              </a:rPr>
              <a:t>Sensitivity of the core</a:t>
            </a:r>
            <a:r>
              <a:rPr sz="1500">
                <a:solidFill>
                  <a:srgbClr val="5F6673"/>
                </a:solidFill>
              </a:rPr>
              <a:t>  —  reported as an exploratory classification, not a validated list</a:t>
            </a:r>
          </a:p>
        </p:txBody>
      </p:sp>
      <p:sp>
        <p:nvSpPr>
          <p:cNvPr id="16" name="Rounded Rectangle 15"/>
          <p:cNvSpPr/>
          <p:nvPr/>
        </p:nvSpPr>
        <p:spPr>
          <a:xfrm>
            <a:off x="1005840" y="4956048"/>
            <a:ext cx="3230880" cy="1216152"/>
          </a:xfrm>
          <a:prstGeom prst="roundRect">
            <a:avLst>
              <a:gd name="adj" fmla="val 902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7" name="Oval 16"/>
          <p:cNvSpPr/>
          <p:nvPr/>
        </p:nvSpPr>
        <p:spPr>
          <a:xfrm>
            <a:off x="1170432" y="5120640"/>
            <a:ext cx="420624" cy="42062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8" name="Picture 17" descr="check_w.png"/>
          <p:cNvPicPr>
            <a:picLocks noChangeAspect="1"/>
          </p:cNvPicPr>
          <p:nvPr/>
        </p:nvPicPr>
        <p:blipFill>
          <a:blip r:embed="rId3"/>
          <a:stretch>
            <a:fillRect/>
          </a:stretch>
        </p:blipFill>
        <p:spPr>
          <a:xfrm>
            <a:off x="1284000" y="5234208"/>
            <a:ext cx="193487" cy="193487"/>
          </a:xfrm>
          <a:prstGeom prst="rect">
            <a:avLst/>
          </a:prstGeom>
        </p:spPr>
      </p:pic>
      <p:sp>
        <p:nvSpPr>
          <p:cNvPr id="19" name="TextBox 18"/>
          <p:cNvSpPr txBox="1"/>
          <p:nvPr/>
        </p:nvSpPr>
        <p:spPr>
          <a:xfrm>
            <a:off x="1719072" y="5029200"/>
            <a:ext cx="2407920" cy="310896"/>
          </a:xfrm>
          <a:prstGeom prst="rect">
            <a:avLst/>
          </a:prstGeom>
          <a:noFill/>
        </p:spPr>
        <p:txBody>
          <a:bodyPr wrap="square" lIns="18288" tIns="18288" rIns="18288" bIns="18288" anchor="ctr">
            <a:noAutofit/>
          </a:bodyPr>
          <a:lstStyle/>
          <a:p>
            <a:pPr marL="0" indent="0" algn="l">
              <a:buNone/>
            </a:pPr>
            <a:r>
              <a:rPr sz="1450" b="1">
                <a:solidFill>
                  <a:srgbClr val="272F3D"/>
                </a:solidFill>
              </a:rPr>
              <a:t>Unchanged</a:t>
            </a:r>
          </a:p>
        </p:txBody>
      </p:sp>
      <p:sp>
        <p:nvSpPr>
          <p:cNvPr id="20" name="TextBox 19"/>
          <p:cNvSpPr txBox="1"/>
          <p:nvPr/>
        </p:nvSpPr>
        <p:spPr>
          <a:xfrm>
            <a:off x="1719072" y="5358384"/>
            <a:ext cx="2407920" cy="768096"/>
          </a:xfrm>
          <a:prstGeom prst="rect">
            <a:avLst/>
          </a:prstGeom>
          <a:noFill/>
        </p:spPr>
        <p:txBody>
          <a:bodyPr wrap="square" lIns="18288" tIns="18288" rIns="18288" bIns="18288" anchor="t">
            <a:noAutofit/>
          </a:bodyPr>
          <a:lstStyle/>
          <a:p>
            <a:pPr marL="0" indent="0" algn="l">
              <a:lnSpc>
                <a:spcPct val="100000"/>
              </a:lnSpc>
              <a:buNone/>
            </a:pPr>
            <a:r>
              <a:rPr sz="1250">
                <a:solidFill>
                  <a:srgbClr val="1F2430"/>
                </a:solidFill>
              </a:rPr>
              <a:t>when dyadic matching designs or macro-level panels are excluded</a:t>
            </a:r>
          </a:p>
        </p:txBody>
      </p:sp>
      <p:sp>
        <p:nvSpPr>
          <p:cNvPr id="21" name="Rounded Rectangle 20"/>
          <p:cNvSpPr/>
          <p:nvPr/>
        </p:nvSpPr>
        <p:spPr>
          <a:xfrm>
            <a:off x="4465320" y="4956048"/>
            <a:ext cx="3230880" cy="1216152"/>
          </a:xfrm>
          <a:prstGeom prst="roundRect">
            <a:avLst>
              <a:gd name="adj" fmla="val 902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2" name="Oval 21"/>
          <p:cNvSpPr/>
          <p:nvPr/>
        </p:nvSpPr>
        <p:spPr>
          <a:xfrm>
            <a:off x="4629911" y="5120640"/>
            <a:ext cx="420624" cy="420624"/>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23" name="Picture 22" descr="plus_w.png"/>
          <p:cNvPicPr>
            <a:picLocks noChangeAspect="1"/>
          </p:cNvPicPr>
          <p:nvPr/>
        </p:nvPicPr>
        <p:blipFill>
          <a:blip r:embed="rId4"/>
          <a:stretch>
            <a:fillRect/>
          </a:stretch>
        </p:blipFill>
        <p:spPr>
          <a:xfrm>
            <a:off x="4743480" y="5234208"/>
            <a:ext cx="193487" cy="193487"/>
          </a:xfrm>
          <a:prstGeom prst="rect">
            <a:avLst/>
          </a:prstGeom>
        </p:spPr>
      </p:pic>
      <p:sp>
        <p:nvSpPr>
          <p:cNvPr id="24" name="TextBox 23"/>
          <p:cNvSpPr txBox="1"/>
          <p:nvPr/>
        </p:nvSpPr>
        <p:spPr>
          <a:xfrm>
            <a:off x="5178552" y="5029200"/>
            <a:ext cx="2407920" cy="310896"/>
          </a:xfrm>
          <a:prstGeom prst="rect">
            <a:avLst/>
          </a:prstGeom>
          <a:noFill/>
        </p:spPr>
        <p:txBody>
          <a:bodyPr wrap="square" lIns="18288" tIns="18288" rIns="18288" bIns="18288" anchor="ctr">
            <a:noAutofit/>
          </a:bodyPr>
          <a:lstStyle/>
          <a:p>
            <a:pPr marL="0" indent="0" algn="l">
              <a:buNone/>
            </a:pPr>
            <a:r>
              <a:rPr sz="1450" b="1">
                <a:solidFill>
                  <a:srgbClr val="272F3D"/>
                </a:solidFill>
              </a:rPr>
              <a:t>Fixed effects: +3</a:t>
            </a:r>
          </a:p>
        </p:txBody>
      </p:sp>
      <p:sp>
        <p:nvSpPr>
          <p:cNvPr id="25" name="TextBox 24"/>
          <p:cNvSpPr txBox="1"/>
          <p:nvPr/>
        </p:nvSpPr>
        <p:spPr>
          <a:xfrm>
            <a:off x="5178552" y="5358384"/>
            <a:ext cx="2407920" cy="768096"/>
          </a:xfrm>
          <a:prstGeom prst="rect">
            <a:avLst/>
          </a:prstGeom>
          <a:noFill/>
        </p:spPr>
        <p:txBody>
          <a:bodyPr wrap="square" lIns="18288" tIns="18288" rIns="18288" bIns="18288" anchor="t">
            <a:noAutofit/>
          </a:bodyPr>
          <a:lstStyle/>
          <a:p>
            <a:pPr marL="0" indent="0" algn="l">
              <a:lnSpc>
                <a:spcPct val="100000"/>
              </a:lnSpc>
              <a:buNone/>
            </a:pPr>
            <a:r>
              <a:rPr sz="1250">
                <a:solidFill>
                  <a:srgbClr val="1F2430"/>
                </a:solidFill>
              </a:rPr>
              <a:t>market size/growth, investment terms/valuation and geographic location would also qualify</a:t>
            </a:r>
          </a:p>
        </p:txBody>
      </p:sp>
      <p:sp>
        <p:nvSpPr>
          <p:cNvPr id="26" name="Rounded Rectangle 25"/>
          <p:cNvSpPr/>
          <p:nvPr/>
        </p:nvSpPr>
        <p:spPr>
          <a:xfrm>
            <a:off x="7924799" y="4956048"/>
            <a:ext cx="3230880" cy="1216152"/>
          </a:xfrm>
          <a:prstGeom prst="roundRect">
            <a:avLst>
              <a:gd name="adj" fmla="val 9022"/>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7" name="Oval 26"/>
          <p:cNvSpPr/>
          <p:nvPr/>
        </p:nvSpPr>
        <p:spPr>
          <a:xfrm>
            <a:off x="8089391" y="5120640"/>
            <a:ext cx="420624" cy="420624"/>
          </a:xfrm>
          <a:prstGeom prst="ellipse">
            <a:avLst/>
          </a:prstGeom>
          <a:solidFill>
            <a:srgbClr val="7A839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28" name="Picture 27" descr="minus_w.png"/>
          <p:cNvPicPr>
            <a:picLocks noChangeAspect="1"/>
          </p:cNvPicPr>
          <p:nvPr/>
        </p:nvPicPr>
        <p:blipFill>
          <a:blip r:embed="rId5"/>
          <a:stretch>
            <a:fillRect/>
          </a:stretch>
        </p:blipFill>
        <p:spPr>
          <a:xfrm>
            <a:off x="8202960" y="5234208"/>
            <a:ext cx="193487" cy="193487"/>
          </a:xfrm>
          <a:prstGeom prst="rect">
            <a:avLst/>
          </a:prstGeom>
        </p:spPr>
      </p:pic>
      <p:sp>
        <p:nvSpPr>
          <p:cNvPr id="29" name="TextBox 28"/>
          <p:cNvSpPr txBox="1"/>
          <p:nvPr/>
        </p:nvSpPr>
        <p:spPr>
          <a:xfrm>
            <a:off x="8638031" y="5029200"/>
            <a:ext cx="2407920" cy="310896"/>
          </a:xfrm>
          <a:prstGeom prst="rect">
            <a:avLst/>
          </a:prstGeom>
          <a:noFill/>
        </p:spPr>
        <p:txBody>
          <a:bodyPr wrap="square" lIns="18288" tIns="18288" rIns="18288" bIns="18288" anchor="ctr">
            <a:noAutofit/>
          </a:bodyPr>
          <a:lstStyle/>
          <a:p>
            <a:pPr marL="0" indent="0" algn="l">
              <a:buNone/>
            </a:pPr>
            <a:r>
              <a:rPr sz="1450" b="1">
                <a:solidFill>
                  <a:srgbClr val="272F3D"/>
                </a:solidFill>
              </a:rPr>
              <a:t>Without conjoint studies: 5</a:t>
            </a:r>
          </a:p>
        </p:txBody>
      </p:sp>
      <p:sp>
        <p:nvSpPr>
          <p:cNvPr id="30" name="TextBox 29"/>
          <p:cNvSpPr txBox="1"/>
          <p:nvPr/>
        </p:nvSpPr>
        <p:spPr>
          <a:xfrm>
            <a:off x="8638031" y="5358384"/>
            <a:ext cx="2407920" cy="768096"/>
          </a:xfrm>
          <a:prstGeom prst="rect">
            <a:avLst/>
          </a:prstGeom>
          <a:noFill/>
        </p:spPr>
        <p:txBody>
          <a:bodyPr wrap="square" lIns="18288" tIns="18288" rIns="18288" bIns="18288" anchor="t">
            <a:noAutofit/>
          </a:bodyPr>
          <a:lstStyle/>
          <a:p>
            <a:pPr marL="0" indent="0" algn="l">
              <a:lnSpc>
                <a:spcPct val="100000"/>
              </a:lnSpc>
              <a:buNone/>
            </a:pPr>
            <a:r>
              <a:rPr sz="1250">
                <a:solidFill>
                  <a:srgbClr val="1F2430"/>
                </a:solidFill>
              </a:rPr>
              <a:t>education (p = 0.077) and product uniqueness (p = 0.082) fall just short</a:t>
            </a:r>
          </a:p>
        </p:txBody>
      </p:sp>
      <p:sp>
        <p:nvSpPr>
          <p:cNvPr id="32" name="Footer Placeholder 32"/>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33" name="Slide Number Placeholder 33"/>
          <p:cNvSpPr>
            <a:spLocks noGrp="1"/>
          </p:cNvSpPr>
          <p:nvPr>
            <p:ph type="sldNum" sz="quarter" idx="12"/>
          </p:nvPr>
        </p:nvSpPr>
        <p:spPr/>
        <p:txBody>
          <a:bodyPr/>
          <a:lstStyle/>
          <a:p>
            <a:fld id="{28C4B9FD-BBCD-4D20-BE68-D5FD8F544B57}" type="slidenum">
              <a:rPr lang="en-US"/>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The integrated framework</a:t>
            </a:r>
          </a:p>
          <a:p>
            <a:pPr>
              <a:lnSpc>
                <a:spcPct val="100000"/>
              </a:lnSpc>
              <a:spcBef>
                <a:spcPts val="500"/>
              </a:spcBef>
            </a:pPr>
            <a:r>
              <a:rPr sz="1600" b="0">
                <a:solidFill>
                  <a:srgbClr val="CE1E82"/>
                </a:solidFill>
                <a:latin typeface="Calibri"/>
              </a:rPr>
              <a:t>Evidence status of all 29 criteria across the eight clusters</a:t>
            </a:r>
          </a:p>
        </p:txBody>
      </p:sp>
      <p:sp>
        <p:nvSpPr>
          <p:cNvPr id="3" name="Rounded Rectangle 2"/>
          <p:cNvSpPr/>
          <p:nvPr/>
        </p:nvSpPr>
        <p:spPr>
          <a:xfrm>
            <a:off x="100584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143000" y="188366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users_w.png"/>
          <p:cNvPicPr>
            <a:picLocks noChangeAspect="1"/>
          </p:cNvPicPr>
          <p:nvPr/>
        </p:nvPicPr>
        <p:blipFill>
          <a:blip r:embed="rId3"/>
          <a:stretch>
            <a:fillRect/>
          </a:stretch>
        </p:blipFill>
        <p:spPr>
          <a:xfrm>
            <a:off x="1248338" y="1989002"/>
            <a:ext cx="228234" cy="228234"/>
          </a:xfrm>
          <a:prstGeom prst="rect">
            <a:avLst/>
          </a:prstGeom>
        </p:spPr>
      </p:pic>
      <p:sp>
        <p:nvSpPr>
          <p:cNvPr id="6" name="TextBox 5"/>
          <p:cNvSpPr txBox="1"/>
          <p:nvPr/>
        </p:nvSpPr>
        <p:spPr>
          <a:xfrm>
            <a:off x="167335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Human capital</a:t>
            </a:r>
          </a:p>
        </p:txBody>
      </p:sp>
      <p:sp>
        <p:nvSpPr>
          <p:cNvPr id="7" name="Oval 6"/>
          <p:cNvSpPr/>
          <p:nvPr/>
        </p:nvSpPr>
        <p:spPr>
          <a:xfrm>
            <a:off x="1175004" y="250545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 name="TextBox 7"/>
          <p:cNvSpPr txBox="1"/>
          <p:nvPr/>
        </p:nvSpPr>
        <p:spPr>
          <a:xfrm>
            <a:off x="1371600" y="245973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Founder/team experience</a:t>
            </a:r>
          </a:p>
        </p:txBody>
      </p:sp>
      <p:sp>
        <p:nvSpPr>
          <p:cNvPr id="9" name="Oval 8"/>
          <p:cNvSpPr/>
          <p:nvPr/>
        </p:nvSpPr>
        <p:spPr>
          <a:xfrm>
            <a:off x="1175004" y="273405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 name="TextBox 9"/>
          <p:cNvSpPr txBox="1"/>
          <p:nvPr/>
        </p:nvSpPr>
        <p:spPr>
          <a:xfrm>
            <a:off x="1371600" y="268833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Founder/team education</a:t>
            </a:r>
          </a:p>
        </p:txBody>
      </p:sp>
      <p:sp>
        <p:nvSpPr>
          <p:cNvPr id="11" name="Oval 10"/>
          <p:cNvSpPr/>
          <p:nvPr/>
        </p:nvSpPr>
        <p:spPr>
          <a:xfrm>
            <a:off x="1175004" y="296265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2" name="TextBox 11"/>
          <p:cNvSpPr txBox="1"/>
          <p:nvPr/>
        </p:nvSpPr>
        <p:spPr>
          <a:xfrm>
            <a:off x="1371600" y="291693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Team composition &amp; balance</a:t>
            </a:r>
          </a:p>
        </p:txBody>
      </p:sp>
      <p:sp>
        <p:nvSpPr>
          <p:cNvPr id="13" name="Oval 12"/>
          <p:cNvSpPr/>
          <p:nvPr/>
        </p:nvSpPr>
        <p:spPr>
          <a:xfrm>
            <a:off x="1175004" y="319125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4" name="TextBox 13"/>
          <p:cNvSpPr txBox="1"/>
          <p:nvPr/>
        </p:nvSpPr>
        <p:spPr>
          <a:xfrm>
            <a:off x="1371600" y="314553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Personality &amp; passion</a:t>
            </a:r>
          </a:p>
        </p:txBody>
      </p:sp>
      <p:sp>
        <p:nvSpPr>
          <p:cNvPr id="15" name="Oval 14"/>
          <p:cNvSpPr/>
          <p:nvPr/>
        </p:nvSpPr>
        <p:spPr>
          <a:xfrm>
            <a:off x="1175004" y="341985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6" name="TextBox 15"/>
          <p:cNvSpPr txBox="1"/>
          <p:nvPr/>
        </p:nvSpPr>
        <p:spPr>
          <a:xfrm>
            <a:off x="1371600" y="337413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Gender &amp; diversity</a:t>
            </a:r>
            <a:r>
              <a:rPr sz="1200" b="1">
                <a:solidFill>
                  <a:srgbClr val="CE1E82"/>
                </a:solidFill>
              </a:rPr>
              <a:t> †</a:t>
            </a:r>
          </a:p>
        </p:txBody>
      </p:sp>
      <p:sp>
        <p:nvSpPr>
          <p:cNvPr id="17" name="Rounded Rectangle 16"/>
          <p:cNvSpPr/>
          <p:nvPr/>
        </p:nvSpPr>
        <p:spPr>
          <a:xfrm>
            <a:off x="358902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8" name="Oval 17"/>
          <p:cNvSpPr/>
          <p:nvPr/>
        </p:nvSpPr>
        <p:spPr>
          <a:xfrm>
            <a:off x="3726180" y="188366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9" name="Picture 18" descr="market_w.png"/>
          <p:cNvPicPr>
            <a:picLocks noChangeAspect="1"/>
          </p:cNvPicPr>
          <p:nvPr/>
        </p:nvPicPr>
        <p:blipFill>
          <a:blip r:embed="rId4"/>
          <a:stretch>
            <a:fillRect/>
          </a:stretch>
        </p:blipFill>
        <p:spPr>
          <a:xfrm>
            <a:off x="3831518" y="1989002"/>
            <a:ext cx="228234" cy="228234"/>
          </a:xfrm>
          <a:prstGeom prst="rect">
            <a:avLst/>
          </a:prstGeom>
        </p:spPr>
      </p:pic>
      <p:sp>
        <p:nvSpPr>
          <p:cNvPr id="20" name="TextBox 19"/>
          <p:cNvSpPr txBox="1"/>
          <p:nvPr/>
        </p:nvSpPr>
        <p:spPr>
          <a:xfrm>
            <a:off x="425653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Market &amp; competition</a:t>
            </a:r>
          </a:p>
        </p:txBody>
      </p:sp>
      <p:sp>
        <p:nvSpPr>
          <p:cNvPr id="21" name="Oval 20"/>
          <p:cNvSpPr/>
          <p:nvPr/>
        </p:nvSpPr>
        <p:spPr>
          <a:xfrm>
            <a:off x="3758184" y="2505456"/>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2" name="TextBox 21"/>
          <p:cNvSpPr txBox="1"/>
          <p:nvPr/>
        </p:nvSpPr>
        <p:spPr>
          <a:xfrm>
            <a:off x="3954780" y="245973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Market size / growth</a:t>
            </a:r>
          </a:p>
        </p:txBody>
      </p:sp>
      <p:sp>
        <p:nvSpPr>
          <p:cNvPr id="23" name="Oval 22"/>
          <p:cNvSpPr/>
          <p:nvPr/>
        </p:nvSpPr>
        <p:spPr>
          <a:xfrm>
            <a:off x="3758184" y="273405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4" name="TextBox 23"/>
          <p:cNvSpPr txBox="1"/>
          <p:nvPr/>
        </p:nvSpPr>
        <p:spPr>
          <a:xfrm>
            <a:off x="3954780" y="268833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Competition intensity</a:t>
            </a:r>
          </a:p>
        </p:txBody>
      </p:sp>
      <p:sp>
        <p:nvSpPr>
          <p:cNvPr id="25" name="Oval 24"/>
          <p:cNvSpPr/>
          <p:nvPr/>
        </p:nvSpPr>
        <p:spPr>
          <a:xfrm>
            <a:off x="3758184" y="296265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6" name="TextBox 25"/>
          <p:cNvSpPr txBox="1"/>
          <p:nvPr/>
        </p:nvSpPr>
        <p:spPr>
          <a:xfrm>
            <a:off x="3954780" y="291693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Sector attractiveness</a:t>
            </a:r>
          </a:p>
        </p:txBody>
      </p:sp>
      <p:sp>
        <p:nvSpPr>
          <p:cNvPr id="27" name="Oval 26"/>
          <p:cNvSpPr/>
          <p:nvPr/>
        </p:nvSpPr>
        <p:spPr>
          <a:xfrm>
            <a:off x="3758184" y="3191256"/>
            <a:ext cx="118872" cy="118872"/>
          </a:xfrm>
          <a:prstGeom prst="ellipse">
            <a:avLst/>
          </a:prstGeom>
          <a:solidFill>
            <a:srgbClr val="E78FC1"/>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28" name="TextBox 27"/>
          <p:cNvSpPr txBox="1"/>
          <p:nvPr/>
        </p:nvSpPr>
        <p:spPr>
          <a:xfrm>
            <a:off x="3954780" y="314553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Sector validation</a:t>
            </a:r>
          </a:p>
        </p:txBody>
      </p:sp>
      <p:sp>
        <p:nvSpPr>
          <p:cNvPr id="29" name="Rounded Rectangle 28"/>
          <p:cNvSpPr/>
          <p:nvPr/>
        </p:nvSpPr>
        <p:spPr>
          <a:xfrm>
            <a:off x="617220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0" name="Oval 29"/>
          <p:cNvSpPr/>
          <p:nvPr/>
        </p:nvSpPr>
        <p:spPr>
          <a:xfrm>
            <a:off x="6309360" y="188366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31" name="Picture 30" descr="tech_w.png"/>
          <p:cNvPicPr>
            <a:picLocks noChangeAspect="1"/>
          </p:cNvPicPr>
          <p:nvPr/>
        </p:nvPicPr>
        <p:blipFill>
          <a:blip r:embed="rId5"/>
          <a:stretch>
            <a:fillRect/>
          </a:stretch>
        </p:blipFill>
        <p:spPr>
          <a:xfrm>
            <a:off x="6414698" y="1989002"/>
            <a:ext cx="228234" cy="228234"/>
          </a:xfrm>
          <a:prstGeom prst="rect">
            <a:avLst/>
          </a:prstGeom>
        </p:spPr>
      </p:pic>
      <p:sp>
        <p:nvSpPr>
          <p:cNvPr id="32" name="TextBox 31"/>
          <p:cNvSpPr txBox="1"/>
          <p:nvPr/>
        </p:nvSpPr>
        <p:spPr>
          <a:xfrm>
            <a:off x="683971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Technology &amp; product</a:t>
            </a:r>
          </a:p>
        </p:txBody>
      </p:sp>
      <p:sp>
        <p:nvSpPr>
          <p:cNvPr id="33" name="Oval 32"/>
          <p:cNvSpPr/>
          <p:nvPr/>
        </p:nvSpPr>
        <p:spPr>
          <a:xfrm>
            <a:off x="6341364" y="250545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4" name="TextBox 33"/>
          <p:cNvSpPr txBox="1"/>
          <p:nvPr/>
        </p:nvSpPr>
        <p:spPr>
          <a:xfrm>
            <a:off x="6537960" y="245973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Product/tech uniqueness</a:t>
            </a:r>
          </a:p>
        </p:txBody>
      </p:sp>
      <p:sp>
        <p:nvSpPr>
          <p:cNvPr id="35" name="Oval 34"/>
          <p:cNvSpPr/>
          <p:nvPr/>
        </p:nvSpPr>
        <p:spPr>
          <a:xfrm>
            <a:off x="6341364" y="273405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6" name="TextBox 35"/>
          <p:cNvSpPr txBox="1"/>
          <p:nvPr/>
        </p:nvSpPr>
        <p:spPr>
          <a:xfrm>
            <a:off x="6537960" y="268833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IP / patents</a:t>
            </a:r>
          </a:p>
        </p:txBody>
      </p:sp>
      <p:sp>
        <p:nvSpPr>
          <p:cNvPr id="37" name="Oval 36"/>
          <p:cNvSpPr/>
          <p:nvPr/>
        </p:nvSpPr>
        <p:spPr>
          <a:xfrm>
            <a:off x="6341364" y="296265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38" name="TextBox 37"/>
          <p:cNvSpPr txBox="1"/>
          <p:nvPr/>
        </p:nvSpPr>
        <p:spPr>
          <a:xfrm>
            <a:off x="6537960" y="291693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Product readiness / stage</a:t>
            </a:r>
          </a:p>
        </p:txBody>
      </p:sp>
      <p:sp>
        <p:nvSpPr>
          <p:cNvPr id="39" name="Rounded Rectangle 38"/>
          <p:cNvSpPr/>
          <p:nvPr/>
        </p:nvSpPr>
        <p:spPr>
          <a:xfrm>
            <a:off x="8755380" y="176479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0" name="Oval 39"/>
          <p:cNvSpPr/>
          <p:nvPr/>
        </p:nvSpPr>
        <p:spPr>
          <a:xfrm>
            <a:off x="8892540" y="188366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41" name="Picture 40" descr="coins_w.png"/>
          <p:cNvPicPr>
            <a:picLocks noChangeAspect="1"/>
          </p:cNvPicPr>
          <p:nvPr/>
        </p:nvPicPr>
        <p:blipFill>
          <a:blip r:embed="rId6"/>
          <a:stretch>
            <a:fillRect/>
          </a:stretch>
        </p:blipFill>
        <p:spPr>
          <a:xfrm>
            <a:off x="8997878" y="1989002"/>
            <a:ext cx="228234" cy="228234"/>
          </a:xfrm>
          <a:prstGeom prst="rect">
            <a:avLst/>
          </a:prstGeom>
        </p:spPr>
      </p:pic>
      <p:sp>
        <p:nvSpPr>
          <p:cNvPr id="42" name="TextBox 41"/>
          <p:cNvSpPr txBox="1"/>
          <p:nvPr/>
        </p:nvSpPr>
        <p:spPr>
          <a:xfrm>
            <a:off x="9422892" y="182880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Financial &amp;</a:t>
            </a:r>
            <a:br>
              <a:rPr sz="1350"/>
            </a:br>
            <a:r>
              <a:rPr sz="1350" b="1">
                <a:solidFill>
                  <a:srgbClr val="272F3D"/>
                </a:solidFill>
              </a:rPr>
              <a:t>investment</a:t>
            </a:r>
          </a:p>
        </p:txBody>
      </p:sp>
      <p:sp>
        <p:nvSpPr>
          <p:cNvPr id="43" name="Oval 42"/>
          <p:cNvSpPr/>
          <p:nvPr/>
        </p:nvSpPr>
        <p:spPr>
          <a:xfrm>
            <a:off x="8924544" y="250545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4" name="TextBox 43"/>
          <p:cNvSpPr txBox="1"/>
          <p:nvPr/>
        </p:nvSpPr>
        <p:spPr>
          <a:xfrm>
            <a:off x="9121140" y="245973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Expected return / ROI</a:t>
            </a:r>
          </a:p>
        </p:txBody>
      </p:sp>
      <p:sp>
        <p:nvSpPr>
          <p:cNvPr id="45" name="Oval 44"/>
          <p:cNvSpPr/>
          <p:nvPr/>
        </p:nvSpPr>
        <p:spPr>
          <a:xfrm>
            <a:off x="8924544" y="273405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6" name="TextBox 45"/>
          <p:cNvSpPr txBox="1"/>
          <p:nvPr/>
        </p:nvSpPr>
        <p:spPr>
          <a:xfrm>
            <a:off x="9121140" y="268833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Exit potential / liquidity</a:t>
            </a:r>
          </a:p>
        </p:txBody>
      </p:sp>
      <p:sp>
        <p:nvSpPr>
          <p:cNvPr id="47" name="Oval 46"/>
          <p:cNvSpPr/>
          <p:nvPr/>
        </p:nvSpPr>
        <p:spPr>
          <a:xfrm>
            <a:off x="8924544" y="296265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8" name="TextBox 47"/>
          <p:cNvSpPr txBox="1"/>
          <p:nvPr/>
        </p:nvSpPr>
        <p:spPr>
          <a:xfrm>
            <a:off x="9121140" y="291693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Investment terms/valuation</a:t>
            </a:r>
          </a:p>
        </p:txBody>
      </p:sp>
      <p:sp>
        <p:nvSpPr>
          <p:cNvPr id="49" name="Oval 48"/>
          <p:cNvSpPr/>
          <p:nvPr/>
        </p:nvSpPr>
        <p:spPr>
          <a:xfrm>
            <a:off x="8924544" y="319125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0" name="TextBox 49"/>
          <p:cNvSpPr txBox="1"/>
          <p:nvPr/>
        </p:nvSpPr>
        <p:spPr>
          <a:xfrm>
            <a:off x="9121140" y="314553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Capital efficiency</a:t>
            </a:r>
          </a:p>
        </p:txBody>
      </p:sp>
      <p:sp>
        <p:nvSpPr>
          <p:cNvPr id="51" name="Rounded Rectangle 50"/>
          <p:cNvSpPr/>
          <p:nvPr/>
        </p:nvSpPr>
        <p:spPr>
          <a:xfrm>
            <a:off x="100584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2" name="Oval 51"/>
          <p:cNvSpPr/>
          <p:nvPr/>
        </p:nvSpPr>
        <p:spPr>
          <a:xfrm>
            <a:off x="1143000" y="398678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3" name="Picture 52" descr="org_w.png"/>
          <p:cNvPicPr>
            <a:picLocks noChangeAspect="1"/>
          </p:cNvPicPr>
          <p:nvPr/>
        </p:nvPicPr>
        <p:blipFill>
          <a:blip r:embed="rId7"/>
          <a:stretch>
            <a:fillRect/>
          </a:stretch>
        </p:blipFill>
        <p:spPr>
          <a:xfrm>
            <a:off x="1248338" y="4092122"/>
            <a:ext cx="228234" cy="228234"/>
          </a:xfrm>
          <a:prstGeom prst="rect">
            <a:avLst/>
          </a:prstGeom>
        </p:spPr>
      </p:pic>
      <p:sp>
        <p:nvSpPr>
          <p:cNvPr id="54" name="TextBox 53"/>
          <p:cNvSpPr txBox="1"/>
          <p:nvPr/>
        </p:nvSpPr>
        <p:spPr>
          <a:xfrm>
            <a:off x="167335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Internal organization</a:t>
            </a:r>
          </a:p>
        </p:txBody>
      </p:sp>
      <p:sp>
        <p:nvSpPr>
          <p:cNvPr id="55" name="Oval 54"/>
          <p:cNvSpPr/>
          <p:nvPr/>
        </p:nvSpPr>
        <p:spPr>
          <a:xfrm>
            <a:off x="1175004" y="4608576"/>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6" name="TextBox 55"/>
          <p:cNvSpPr txBox="1"/>
          <p:nvPr/>
        </p:nvSpPr>
        <p:spPr>
          <a:xfrm>
            <a:off x="1371600" y="45628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Business plan quality</a:t>
            </a:r>
          </a:p>
        </p:txBody>
      </p:sp>
      <p:sp>
        <p:nvSpPr>
          <p:cNvPr id="57" name="Oval 56"/>
          <p:cNvSpPr/>
          <p:nvPr/>
        </p:nvSpPr>
        <p:spPr>
          <a:xfrm>
            <a:off x="1175004" y="483717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58" name="TextBox 57"/>
          <p:cNvSpPr txBox="1"/>
          <p:nvPr/>
        </p:nvSpPr>
        <p:spPr>
          <a:xfrm>
            <a:off x="1371600" y="479145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Business model &amp; strategy</a:t>
            </a:r>
          </a:p>
        </p:txBody>
      </p:sp>
      <p:sp>
        <p:nvSpPr>
          <p:cNvPr id="59" name="Oval 58"/>
          <p:cNvSpPr/>
          <p:nvPr/>
        </p:nvSpPr>
        <p:spPr>
          <a:xfrm>
            <a:off x="1175004" y="506577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0" name="TextBox 59"/>
          <p:cNvSpPr txBox="1"/>
          <p:nvPr/>
        </p:nvSpPr>
        <p:spPr>
          <a:xfrm>
            <a:off x="1371600" y="50200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Stage of development / age</a:t>
            </a:r>
          </a:p>
        </p:txBody>
      </p:sp>
      <p:sp>
        <p:nvSpPr>
          <p:cNvPr id="61" name="Oval 60"/>
          <p:cNvSpPr/>
          <p:nvPr/>
        </p:nvSpPr>
        <p:spPr>
          <a:xfrm>
            <a:off x="1175004" y="529437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2" name="TextBox 61"/>
          <p:cNvSpPr txBox="1"/>
          <p:nvPr/>
        </p:nvSpPr>
        <p:spPr>
          <a:xfrm>
            <a:off x="1371600" y="52486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Performance / track record</a:t>
            </a:r>
          </a:p>
        </p:txBody>
      </p:sp>
      <p:sp>
        <p:nvSpPr>
          <p:cNvPr id="63" name="Oval 62"/>
          <p:cNvSpPr/>
          <p:nvPr/>
        </p:nvSpPr>
        <p:spPr>
          <a:xfrm>
            <a:off x="1175004" y="5522976"/>
            <a:ext cx="118872" cy="118872"/>
          </a:xfrm>
          <a:prstGeom prst="ellipse">
            <a:avLst/>
          </a:prstGeom>
          <a:solidFill>
            <a:srgbClr val="E78FC1"/>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4" name="TextBox 63"/>
          <p:cNvSpPr txBox="1"/>
          <p:nvPr/>
        </p:nvSpPr>
        <p:spPr>
          <a:xfrm>
            <a:off x="1371600" y="54772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Governance &amp; organization</a:t>
            </a:r>
          </a:p>
        </p:txBody>
      </p:sp>
      <p:sp>
        <p:nvSpPr>
          <p:cNvPr id="65" name="Rounded Rectangle 64"/>
          <p:cNvSpPr/>
          <p:nvPr/>
        </p:nvSpPr>
        <p:spPr>
          <a:xfrm>
            <a:off x="358902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66" name="Oval 65"/>
          <p:cNvSpPr/>
          <p:nvPr/>
        </p:nvSpPr>
        <p:spPr>
          <a:xfrm>
            <a:off x="3726180" y="398678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67" name="Picture 66" descr="handshake_w.png"/>
          <p:cNvPicPr>
            <a:picLocks noChangeAspect="1"/>
          </p:cNvPicPr>
          <p:nvPr/>
        </p:nvPicPr>
        <p:blipFill>
          <a:blip r:embed="rId8"/>
          <a:stretch>
            <a:fillRect/>
          </a:stretch>
        </p:blipFill>
        <p:spPr>
          <a:xfrm>
            <a:off x="3831518" y="4092122"/>
            <a:ext cx="228234" cy="228234"/>
          </a:xfrm>
          <a:prstGeom prst="rect">
            <a:avLst/>
          </a:prstGeom>
        </p:spPr>
      </p:pic>
      <p:sp>
        <p:nvSpPr>
          <p:cNvPr id="68" name="TextBox 67"/>
          <p:cNvSpPr txBox="1"/>
          <p:nvPr/>
        </p:nvSpPr>
        <p:spPr>
          <a:xfrm>
            <a:off x="425653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Relational &amp;</a:t>
            </a:r>
            <a:br>
              <a:rPr sz="1350"/>
            </a:br>
            <a:r>
              <a:rPr sz="1350" b="1">
                <a:solidFill>
                  <a:srgbClr val="272F3D"/>
                </a:solidFill>
              </a:rPr>
              <a:t>social capital</a:t>
            </a:r>
          </a:p>
        </p:txBody>
      </p:sp>
      <p:sp>
        <p:nvSpPr>
          <p:cNvPr id="69" name="Oval 68"/>
          <p:cNvSpPr/>
          <p:nvPr/>
        </p:nvSpPr>
        <p:spPr>
          <a:xfrm>
            <a:off x="3758184" y="4608576"/>
            <a:ext cx="118872" cy="118872"/>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0" name="TextBox 69"/>
          <p:cNvSpPr txBox="1"/>
          <p:nvPr/>
        </p:nvSpPr>
        <p:spPr>
          <a:xfrm>
            <a:off x="3954780" y="4562856"/>
            <a:ext cx="1988819" cy="219456"/>
          </a:xfrm>
          <a:prstGeom prst="rect">
            <a:avLst/>
          </a:prstGeom>
          <a:noFill/>
        </p:spPr>
        <p:txBody>
          <a:bodyPr wrap="square" lIns="18288" tIns="18288" rIns="18288" bIns="18288" anchor="ctr">
            <a:noAutofit/>
          </a:bodyPr>
          <a:lstStyle/>
          <a:p>
            <a:pPr marL="0" indent="0" algn="l">
              <a:buNone/>
            </a:pPr>
            <a:r>
              <a:rPr sz="1200" b="1">
                <a:solidFill>
                  <a:srgbClr val="CE1E82"/>
                </a:solidFill>
              </a:rPr>
              <a:t>Social network / ties</a:t>
            </a:r>
          </a:p>
        </p:txBody>
      </p:sp>
      <p:sp>
        <p:nvSpPr>
          <p:cNvPr id="71" name="Oval 70"/>
          <p:cNvSpPr/>
          <p:nvPr/>
        </p:nvSpPr>
        <p:spPr>
          <a:xfrm>
            <a:off x="3758184" y="4837176"/>
            <a:ext cx="118872" cy="118872"/>
          </a:xfrm>
          <a:prstGeom prst="ellipse">
            <a:avLst/>
          </a:prstGeom>
          <a:solidFill>
            <a:srgbClr val="E78FC1"/>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2" name="TextBox 71"/>
          <p:cNvSpPr txBox="1"/>
          <p:nvPr/>
        </p:nvSpPr>
        <p:spPr>
          <a:xfrm>
            <a:off x="3954780" y="47914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Strategic partnerships</a:t>
            </a:r>
          </a:p>
        </p:txBody>
      </p:sp>
      <p:sp>
        <p:nvSpPr>
          <p:cNvPr id="73" name="Rounded Rectangle 72"/>
          <p:cNvSpPr/>
          <p:nvPr/>
        </p:nvSpPr>
        <p:spPr>
          <a:xfrm>
            <a:off x="617220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4" name="Oval 73"/>
          <p:cNvSpPr/>
          <p:nvPr/>
        </p:nvSpPr>
        <p:spPr>
          <a:xfrm>
            <a:off x="6309360" y="398678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75" name="Picture 74" descr="landmark_w.png"/>
          <p:cNvPicPr>
            <a:picLocks noChangeAspect="1"/>
          </p:cNvPicPr>
          <p:nvPr/>
        </p:nvPicPr>
        <p:blipFill>
          <a:blip r:embed="rId9"/>
          <a:stretch>
            <a:fillRect/>
          </a:stretch>
        </p:blipFill>
        <p:spPr>
          <a:xfrm>
            <a:off x="6414698" y="4092122"/>
            <a:ext cx="228234" cy="228234"/>
          </a:xfrm>
          <a:prstGeom prst="rect">
            <a:avLst/>
          </a:prstGeom>
        </p:spPr>
      </p:pic>
      <p:sp>
        <p:nvSpPr>
          <p:cNvPr id="76" name="TextBox 75"/>
          <p:cNvSpPr txBox="1"/>
          <p:nvPr/>
        </p:nvSpPr>
        <p:spPr>
          <a:xfrm>
            <a:off x="683971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Macro &amp; institutional</a:t>
            </a:r>
          </a:p>
        </p:txBody>
      </p:sp>
      <p:sp>
        <p:nvSpPr>
          <p:cNvPr id="77" name="Oval 76"/>
          <p:cNvSpPr/>
          <p:nvPr/>
        </p:nvSpPr>
        <p:spPr>
          <a:xfrm>
            <a:off x="6341364" y="4608576"/>
            <a:ext cx="118872" cy="118872"/>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78" name="TextBox 77"/>
          <p:cNvSpPr txBox="1"/>
          <p:nvPr/>
        </p:nvSpPr>
        <p:spPr>
          <a:xfrm>
            <a:off x="6537960" y="45628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Regulatory environment</a:t>
            </a:r>
          </a:p>
        </p:txBody>
      </p:sp>
      <p:sp>
        <p:nvSpPr>
          <p:cNvPr id="79" name="Oval 78"/>
          <p:cNvSpPr/>
          <p:nvPr/>
        </p:nvSpPr>
        <p:spPr>
          <a:xfrm>
            <a:off x="6341364" y="483717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0" name="TextBox 79"/>
          <p:cNvSpPr txBox="1"/>
          <p:nvPr/>
        </p:nvSpPr>
        <p:spPr>
          <a:xfrm>
            <a:off x="6537960" y="479145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Legal &amp; advisory support</a:t>
            </a:r>
          </a:p>
        </p:txBody>
      </p:sp>
      <p:sp>
        <p:nvSpPr>
          <p:cNvPr id="81" name="Oval 80"/>
          <p:cNvSpPr/>
          <p:nvPr/>
        </p:nvSpPr>
        <p:spPr>
          <a:xfrm>
            <a:off x="6341364" y="5065776"/>
            <a:ext cx="118872" cy="11887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2" name="TextBox 81"/>
          <p:cNvSpPr txBox="1"/>
          <p:nvPr/>
        </p:nvSpPr>
        <p:spPr>
          <a:xfrm>
            <a:off x="6537960" y="50200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Geographic location</a:t>
            </a:r>
          </a:p>
        </p:txBody>
      </p:sp>
      <p:sp>
        <p:nvSpPr>
          <p:cNvPr id="83" name="Rounded Rectangle 82"/>
          <p:cNvSpPr/>
          <p:nvPr/>
        </p:nvSpPr>
        <p:spPr>
          <a:xfrm>
            <a:off x="8755380" y="3867912"/>
            <a:ext cx="2400300" cy="1938528"/>
          </a:xfrm>
          <a:prstGeom prst="roundRect">
            <a:avLst>
              <a:gd name="adj" fmla="val 566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4" name="Oval 83"/>
          <p:cNvSpPr/>
          <p:nvPr/>
        </p:nvSpPr>
        <p:spPr>
          <a:xfrm>
            <a:off x="8892540" y="3986784"/>
            <a:ext cx="438912" cy="438912"/>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85" name="Picture 84" descr="robot_w.png"/>
          <p:cNvPicPr>
            <a:picLocks noChangeAspect="1"/>
          </p:cNvPicPr>
          <p:nvPr/>
        </p:nvPicPr>
        <p:blipFill>
          <a:blip r:embed="rId10"/>
          <a:stretch>
            <a:fillRect/>
          </a:stretch>
        </p:blipFill>
        <p:spPr>
          <a:xfrm>
            <a:off x="8997878" y="4092122"/>
            <a:ext cx="228234" cy="228234"/>
          </a:xfrm>
          <a:prstGeom prst="rect">
            <a:avLst/>
          </a:prstGeom>
        </p:spPr>
      </p:pic>
      <p:sp>
        <p:nvSpPr>
          <p:cNvPr id="86" name="TextBox 85"/>
          <p:cNvSpPr txBox="1"/>
          <p:nvPr/>
        </p:nvSpPr>
        <p:spPr>
          <a:xfrm>
            <a:off x="9422892" y="3931920"/>
            <a:ext cx="1641348" cy="548640"/>
          </a:xfrm>
          <a:prstGeom prst="rect">
            <a:avLst/>
          </a:prstGeom>
          <a:noFill/>
        </p:spPr>
        <p:txBody>
          <a:bodyPr wrap="square" lIns="18288" tIns="18288" rIns="18288" bIns="18288" anchor="ctr">
            <a:noAutofit/>
          </a:bodyPr>
          <a:lstStyle/>
          <a:p>
            <a:pPr marL="0" indent="0" algn="l">
              <a:lnSpc>
                <a:spcPct val="95000"/>
              </a:lnSpc>
              <a:buNone/>
            </a:pPr>
            <a:r>
              <a:rPr sz="1350" b="1">
                <a:solidFill>
                  <a:srgbClr val="272F3D"/>
                </a:solidFill>
              </a:rPr>
              <a:t>Emerging &amp;</a:t>
            </a:r>
            <a:br>
              <a:rPr sz="1350"/>
            </a:br>
            <a:r>
              <a:rPr sz="1350" b="1">
                <a:solidFill>
                  <a:srgbClr val="272F3D"/>
                </a:solidFill>
              </a:rPr>
              <a:t>cross-cutting</a:t>
            </a:r>
          </a:p>
        </p:txBody>
      </p:sp>
      <p:sp>
        <p:nvSpPr>
          <p:cNvPr id="87" name="Oval 86"/>
          <p:cNvSpPr/>
          <p:nvPr/>
        </p:nvSpPr>
        <p:spPr>
          <a:xfrm>
            <a:off x="8924544" y="4608576"/>
            <a:ext cx="118872" cy="118872"/>
          </a:xfrm>
          <a:prstGeom prst="ellipse">
            <a:avLst/>
          </a:prstGeom>
          <a:solidFill>
            <a:srgbClr val="FFFFFF"/>
          </a:solidFill>
          <a:ln w="19050">
            <a:solidFill>
              <a:srgbClr val="272F3D"/>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88" name="TextBox 87"/>
          <p:cNvSpPr txBox="1"/>
          <p:nvPr/>
        </p:nvSpPr>
        <p:spPr>
          <a:xfrm>
            <a:off x="9121140" y="45628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Decision aids &amp; scoring</a:t>
            </a:r>
          </a:p>
        </p:txBody>
      </p:sp>
      <p:sp>
        <p:nvSpPr>
          <p:cNvPr id="89" name="Oval 88"/>
          <p:cNvSpPr/>
          <p:nvPr/>
        </p:nvSpPr>
        <p:spPr>
          <a:xfrm>
            <a:off x="8924544" y="4837176"/>
            <a:ext cx="118872" cy="118872"/>
          </a:xfrm>
          <a:prstGeom prst="ellipse">
            <a:avLst/>
          </a:prstGeom>
          <a:solidFill>
            <a:srgbClr val="E78FC1"/>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0" name="TextBox 89"/>
          <p:cNvSpPr txBox="1"/>
          <p:nvPr/>
        </p:nvSpPr>
        <p:spPr>
          <a:xfrm>
            <a:off x="9121140" y="4791456"/>
            <a:ext cx="1988819" cy="219456"/>
          </a:xfrm>
          <a:prstGeom prst="rect">
            <a:avLst/>
          </a:prstGeom>
          <a:noFill/>
        </p:spPr>
        <p:txBody>
          <a:bodyPr wrap="square" lIns="18288" tIns="18288" rIns="18288" bIns="18288" anchor="ctr">
            <a:noAutofit/>
          </a:bodyPr>
          <a:lstStyle/>
          <a:p>
            <a:pPr marL="0" indent="0" algn="l">
              <a:buNone/>
            </a:pPr>
            <a:r>
              <a:rPr sz="1200" b="0">
                <a:solidFill>
                  <a:srgbClr val="1F2430"/>
                </a:solidFill>
              </a:rPr>
              <a:t>Social impact</a:t>
            </a:r>
          </a:p>
        </p:txBody>
      </p:sp>
      <p:sp>
        <p:nvSpPr>
          <p:cNvPr id="91" name="Oval 90"/>
          <p:cNvSpPr/>
          <p:nvPr/>
        </p:nvSpPr>
        <p:spPr>
          <a:xfrm>
            <a:off x="8924544" y="5065776"/>
            <a:ext cx="118872" cy="118872"/>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2" name="TextBox 91"/>
          <p:cNvSpPr txBox="1"/>
          <p:nvPr/>
        </p:nvSpPr>
        <p:spPr>
          <a:xfrm>
            <a:off x="9121140" y="5020056"/>
            <a:ext cx="1988819" cy="219456"/>
          </a:xfrm>
          <a:prstGeom prst="rect">
            <a:avLst/>
          </a:prstGeom>
          <a:noFill/>
        </p:spPr>
        <p:txBody>
          <a:bodyPr wrap="square" lIns="18288" tIns="18288" rIns="18288" bIns="18288" anchor="ctr">
            <a:noAutofit/>
          </a:bodyPr>
          <a:lstStyle/>
          <a:p>
            <a:pPr marL="0" indent="0" algn="l">
              <a:buNone/>
            </a:pPr>
            <a:r>
              <a:rPr sz="1200" b="0">
                <a:solidFill>
                  <a:srgbClr val="5F6673"/>
                </a:solidFill>
              </a:rPr>
              <a:t>Due-diligence intensity</a:t>
            </a:r>
          </a:p>
        </p:txBody>
      </p:sp>
      <p:sp>
        <p:nvSpPr>
          <p:cNvPr id="93" name="Oval 92"/>
          <p:cNvSpPr/>
          <p:nvPr/>
        </p:nvSpPr>
        <p:spPr>
          <a:xfrm>
            <a:off x="1051560" y="5989320"/>
            <a:ext cx="128016" cy="128016"/>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4" name="TextBox 93"/>
          <p:cNvSpPr txBox="1"/>
          <p:nvPr/>
        </p:nvSpPr>
        <p:spPr>
          <a:xfrm>
            <a:off x="1234440" y="5925312"/>
            <a:ext cx="571607" cy="256032"/>
          </a:xfrm>
          <a:prstGeom prst="rect">
            <a:avLst/>
          </a:prstGeom>
          <a:noFill/>
        </p:spPr>
        <p:txBody>
          <a:bodyPr wrap="none" lIns="0" tIns="0" rIns="0" bIns="0" anchor="ctr">
            <a:noAutofit/>
          </a:bodyPr>
          <a:lstStyle/>
          <a:p>
            <a:pPr marL="0" indent="0" algn="l">
              <a:buNone/>
            </a:pPr>
            <a:r>
              <a:rPr sz="1200" b="1">
                <a:solidFill>
                  <a:srgbClr val="CE1E82"/>
                </a:solidFill>
              </a:rPr>
              <a:t>Core (7)</a:t>
            </a:r>
          </a:p>
        </p:txBody>
      </p:sp>
      <p:sp>
        <p:nvSpPr>
          <p:cNvPr id="95" name="Oval 94"/>
          <p:cNvSpPr/>
          <p:nvPr/>
        </p:nvSpPr>
        <p:spPr>
          <a:xfrm>
            <a:off x="2073523" y="5989320"/>
            <a:ext cx="128016" cy="128016"/>
          </a:xfrm>
          <a:prstGeom prst="ellipse">
            <a:avLst/>
          </a:prstGeom>
          <a:solidFill>
            <a:srgbClr val="E78FC1"/>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6" name="TextBox 95"/>
          <p:cNvSpPr txBox="1"/>
          <p:nvPr/>
        </p:nvSpPr>
        <p:spPr>
          <a:xfrm>
            <a:off x="2256403" y="5925312"/>
            <a:ext cx="890198" cy="256032"/>
          </a:xfrm>
          <a:prstGeom prst="rect">
            <a:avLst/>
          </a:prstGeom>
          <a:noFill/>
        </p:spPr>
        <p:txBody>
          <a:bodyPr wrap="none" lIns="0" tIns="0" rIns="0" bIns="0" anchor="ctr">
            <a:noAutofit/>
          </a:bodyPr>
          <a:lstStyle/>
          <a:p>
            <a:pPr marL="0" indent="0" algn="l">
              <a:buNone/>
            </a:pPr>
            <a:r>
              <a:rPr sz="1200" b="0">
                <a:solidFill>
                  <a:srgbClr val="1F2430"/>
                </a:solidFill>
              </a:rPr>
              <a:t>Promising (4)</a:t>
            </a:r>
          </a:p>
        </p:txBody>
      </p:sp>
      <p:sp>
        <p:nvSpPr>
          <p:cNvPr id="97" name="Oval 96"/>
          <p:cNvSpPr/>
          <p:nvPr/>
        </p:nvSpPr>
        <p:spPr>
          <a:xfrm>
            <a:off x="3414077" y="5989320"/>
            <a:ext cx="128016" cy="128016"/>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8" name="TextBox 97"/>
          <p:cNvSpPr txBox="1"/>
          <p:nvPr/>
        </p:nvSpPr>
        <p:spPr>
          <a:xfrm>
            <a:off x="3596957" y="5925312"/>
            <a:ext cx="826420" cy="256032"/>
          </a:xfrm>
          <a:prstGeom prst="rect">
            <a:avLst/>
          </a:prstGeom>
          <a:noFill/>
        </p:spPr>
        <p:txBody>
          <a:bodyPr wrap="none" lIns="0" tIns="0" rIns="0" bIns="0" anchor="ctr">
            <a:noAutofit/>
          </a:bodyPr>
          <a:lstStyle/>
          <a:p>
            <a:pPr marL="0" indent="0" algn="l">
              <a:buNone/>
            </a:pPr>
            <a:r>
              <a:rPr sz="1200" b="0">
                <a:solidFill>
                  <a:srgbClr val="1F2430"/>
                </a:solidFill>
              </a:rPr>
              <a:t>Marginal (3)</a:t>
            </a:r>
          </a:p>
        </p:txBody>
      </p:sp>
      <p:sp>
        <p:nvSpPr>
          <p:cNvPr id="99" name="Oval 98"/>
          <p:cNvSpPr/>
          <p:nvPr/>
        </p:nvSpPr>
        <p:spPr>
          <a:xfrm>
            <a:off x="4690854" y="5989320"/>
            <a:ext cx="128016" cy="128016"/>
          </a:xfrm>
          <a:prstGeom prst="ellipse">
            <a:avLst/>
          </a:prstGeom>
          <a:solidFill>
            <a:srgbClr val="A3A9B3"/>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0" name="TextBox 99"/>
          <p:cNvSpPr txBox="1"/>
          <p:nvPr/>
        </p:nvSpPr>
        <p:spPr>
          <a:xfrm>
            <a:off x="4873734" y="5925312"/>
            <a:ext cx="1169499" cy="256032"/>
          </a:xfrm>
          <a:prstGeom prst="rect">
            <a:avLst/>
          </a:prstGeom>
          <a:noFill/>
        </p:spPr>
        <p:txBody>
          <a:bodyPr wrap="none" lIns="0" tIns="0" rIns="0" bIns="0" anchor="ctr">
            <a:noAutofit/>
          </a:bodyPr>
          <a:lstStyle/>
          <a:p>
            <a:pPr marL="0" indent="0" algn="l">
              <a:buNone/>
            </a:pPr>
            <a:r>
              <a:rPr sz="1200" b="0">
                <a:solidFill>
                  <a:srgbClr val="1F2430"/>
                </a:solidFill>
              </a:rPr>
              <a:t>Not significant (7)</a:t>
            </a:r>
          </a:p>
        </p:txBody>
      </p:sp>
      <p:sp>
        <p:nvSpPr>
          <p:cNvPr id="101" name="Oval 100"/>
          <p:cNvSpPr/>
          <p:nvPr/>
        </p:nvSpPr>
        <p:spPr>
          <a:xfrm>
            <a:off x="6310709" y="5989320"/>
            <a:ext cx="128016" cy="128016"/>
          </a:xfrm>
          <a:prstGeom prst="ellipse">
            <a:avLst/>
          </a:prstGeom>
          <a:solidFill>
            <a:srgbClr val="FFFFFF"/>
          </a:solidFill>
          <a:ln w="19050">
            <a:solidFill>
              <a:srgbClr val="A3A9B3"/>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2" name="TextBox 101"/>
          <p:cNvSpPr txBox="1"/>
          <p:nvPr/>
        </p:nvSpPr>
        <p:spPr>
          <a:xfrm>
            <a:off x="6493589" y="5925312"/>
            <a:ext cx="1553098" cy="256032"/>
          </a:xfrm>
          <a:prstGeom prst="rect">
            <a:avLst/>
          </a:prstGeom>
          <a:noFill/>
        </p:spPr>
        <p:txBody>
          <a:bodyPr wrap="none" lIns="0" tIns="0" rIns="0" bIns="0" anchor="ctr">
            <a:noAutofit/>
          </a:bodyPr>
          <a:lstStyle/>
          <a:p>
            <a:pPr marL="0" indent="0" algn="l">
              <a:buNone/>
            </a:pPr>
            <a:r>
              <a:rPr sz="1200" b="0">
                <a:solidFill>
                  <a:srgbClr val="1F2430"/>
                </a:solidFill>
              </a:rPr>
              <a:t>Insufficient evidence (7)</a:t>
            </a:r>
          </a:p>
        </p:txBody>
      </p:sp>
      <p:sp>
        <p:nvSpPr>
          <p:cNvPr id="103" name="Oval 102"/>
          <p:cNvSpPr/>
          <p:nvPr/>
        </p:nvSpPr>
        <p:spPr>
          <a:xfrm>
            <a:off x="8314164" y="5989320"/>
            <a:ext cx="128016" cy="128016"/>
          </a:xfrm>
          <a:prstGeom prst="ellipse">
            <a:avLst/>
          </a:prstGeom>
          <a:solidFill>
            <a:srgbClr val="FFFFFF"/>
          </a:solidFill>
          <a:ln w="19050">
            <a:solidFill>
              <a:srgbClr val="272F3D"/>
            </a:solid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04" name="TextBox 103"/>
          <p:cNvSpPr txBox="1"/>
          <p:nvPr/>
        </p:nvSpPr>
        <p:spPr>
          <a:xfrm>
            <a:off x="8497044" y="5925312"/>
            <a:ext cx="1081452" cy="256032"/>
          </a:xfrm>
          <a:prstGeom prst="rect">
            <a:avLst/>
          </a:prstGeom>
          <a:noFill/>
        </p:spPr>
        <p:txBody>
          <a:bodyPr wrap="none" lIns="0" tIns="0" rIns="0" bIns="0" anchor="ctr">
            <a:noAutofit/>
          </a:bodyPr>
          <a:lstStyle/>
          <a:p>
            <a:pPr marL="0" indent="0" algn="l">
              <a:buNone/>
            </a:pPr>
            <a:r>
              <a:rPr sz="1200" b="0">
                <a:solidFill>
                  <a:srgbClr val="1F2430"/>
                </a:solidFill>
              </a:rPr>
              <a:t>Process-level (1)</a:t>
            </a:r>
          </a:p>
        </p:txBody>
      </p:sp>
      <p:sp>
        <p:nvSpPr>
          <p:cNvPr id="105" name="TextBox 104"/>
          <p:cNvSpPr txBox="1"/>
          <p:nvPr/>
        </p:nvSpPr>
        <p:spPr>
          <a:xfrm>
            <a:off x="9845972" y="5925312"/>
            <a:ext cx="1263987" cy="256032"/>
          </a:xfrm>
          <a:prstGeom prst="rect">
            <a:avLst/>
          </a:prstGeom>
          <a:noFill/>
        </p:spPr>
        <p:txBody>
          <a:bodyPr wrap="none" lIns="0" tIns="0" rIns="0" bIns="0" anchor="ctr">
            <a:noAutofit/>
          </a:bodyPr>
          <a:lstStyle/>
          <a:p>
            <a:pPr marL="0" indent="0" algn="l">
              <a:buNone/>
            </a:pPr>
            <a:r>
              <a:rPr sz="1200" b="1">
                <a:solidFill>
                  <a:srgbClr val="CE1E82"/>
                </a:solidFill>
              </a:rPr>
              <a:t>† </a:t>
            </a:r>
            <a:r>
              <a:rPr sz="1200">
                <a:solidFill>
                  <a:srgbClr val="5F6673"/>
                </a:solidFill>
              </a:rPr>
              <a:t>fairness indicator</a:t>
            </a:r>
          </a:p>
        </p:txBody>
      </p:sp>
      <p:sp>
        <p:nvSpPr>
          <p:cNvPr id="107" name="Footer Placeholder 107"/>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108" name="Slide Number Placeholder 108"/>
          <p:cNvSpPr>
            <a:spLocks noGrp="1"/>
          </p:cNvSpPr>
          <p:nvPr>
            <p:ph type="sldNum" sz="quarter" idx="12"/>
          </p:nvPr>
        </p:nvSpPr>
        <p:spPr/>
        <p:txBody>
          <a:bodyPr/>
          <a:lstStyle/>
          <a:p>
            <a:fld id="{28C4B9FD-BBCD-4D20-BE68-D5FD8F544B57}" type="slidenum">
              <a:rPr lang="en-US"/>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A research agenda (RQ2)</a:t>
            </a:r>
          </a:p>
          <a:p>
            <a:pPr>
              <a:lnSpc>
                <a:spcPct val="100000"/>
              </a:lnSpc>
              <a:spcBef>
                <a:spcPts val="500"/>
              </a:spcBef>
            </a:pPr>
            <a:r>
              <a:rPr sz="1600" b="0">
                <a:solidFill>
                  <a:srgbClr val="CE1E82"/>
                </a:solidFill>
                <a:latin typeface="Calibri"/>
              </a:rPr>
              <a:t>Four gaps the cumulative evidence leaves open</a:t>
            </a:r>
          </a:p>
        </p:txBody>
      </p:sp>
      <p:sp>
        <p:nvSpPr>
          <p:cNvPr id="3" name="Rounded Rectangle 2"/>
          <p:cNvSpPr/>
          <p:nvPr/>
        </p:nvSpPr>
        <p:spPr>
          <a:xfrm>
            <a:off x="1005840" y="1783080"/>
            <a:ext cx="4937759" cy="2057400"/>
          </a:xfrm>
          <a:prstGeom prst="roundRect">
            <a:avLst>
              <a:gd name="adj" fmla="val 5333"/>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261872" y="2039112"/>
            <a:ext cx="658368" cy="65836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route_w.png"/>
          <p:cNvPicPr>
            <a:picLocks noChangeAspect="1"/>
          </p:cNvPicPr>
          <p:nvPr/>
        </p:nvPicPr>
        <p:blipFill>
          <a:blip r:embed="rId3"/>
          <a:stretch>
            <a:fillRect/>
          </a:stretch>
        </p:blipFill>
        <p:spPr>
          <a:xfrm>
            <a:off x="1419880" y="2197120"/>
            <a:ext cx="342351" cy="342351"/>
          </a:xfrm>
          <a:prstGeom prst="rect">
            <a:avLst/>
          </a:prstGeom>
        </p:spPr>
      </p:pic>
      <p:sp>
        <p:nvSpPr>
          <p:cNvPr id="6" name="TextBox 5"/>
          <p:cNvSpPr txBox="1"/>
          <p:nvPr/>
        </p:nvSpPr>
        <p:spPr>
          <a:xfrm>
            <a:off x="2103120" y="2002536"/>
            <a:ext cx="3611879" cy="411480"/>
          </a:xfrm>
          <a:prstGeom prst="rect">
            <a:avLst/>
          </a:prstGeom>
          <a:noFill/>
        </p:spPr>
        <p:txBody>
          <a:bodyPr wrap="square" lIns="18288" tIns="18288" rIns="18288" bIns="18288" anchor="ctr">
            <a:noAutofit/>
          </a:bodyPr>
          <a:lstStyle/>
          <a:p>
            <a:pPr marL="0" indent="0" algn="l">
              <a:buNone/>
            </a:pPr>
            <a:r>
              <a:rPr sz="1800" b="1">
                <a:solidFill>
                  <a:srgbClr val="CE1E82"/>
                </a:solidFill>
              </a:rPr>
              <a:t>1  </a:t>
            </a:r>
            <a:r>
              <a:rPr sz="1800" b="1">
                <a:solidFill>
                  <a:srgbClr val="272F3D"/>
                </a:solidFill>
              </a:rPr>
              <a:t>Multi-stage dynamics</a:t>
            </a:r>
          </a:p>
        </p:txBody>
      </p:sp>
      <p:sp>
        <p:nvSpPr>
          <p:cNvPr id="7" name="TextBox 6"/>
          <p:cNvSpPr txBox="1"/>
          <p:nvPr/>
        </p:nvSpPr>
        <p:spPr>
          <a:xfrm>
            <a:off x="2103120" y="2468880"/>
            <a:ext cx="3611879" cy="1234440"/>
          </a:xfrm>
          <a:prstGeom prst="rect">
            <a:avLst/>
          </a:prstGeom>
          <a:noFill/>
        </p:spPr>
        <p:txBody>
          <a:bodyPr wrap="square" lIns="18288" tIns="18288" rIns="18288" bIns="18288" anchor="t">
            <a:noAutofit/>
          </a:bodyPr>
          <a:lstStyle/>
          <a:p>
            <a:pPr marL="0" indent="0" algn="l">
              <a:lnSpc>
                <a:spcPct val="105000"/>
              </a:lnSpc>
              <a:buNone/>
            </a:pPr>
            <a:r>
              <a:rPr sz="1400">
                <a:solidFill>
                  <a:srgbClr val="1F2430"/>
                </a:solidFill>
              </a:rPr>
              <a:t>Most studies observe a single decision point. Follow deals from screening to due diligence to deal structuring with longitudinal designs (Petty &amp; Gruber, 2011).</a:t>
            </a:r>
          </a:p>
        </p:txBody>
      </p:sp>
      <p:sp>
        <p:nvSpPr>
          <p:cNvPr id="8" name="Rounded Rectangle 7"/>
          <p:cNvSpPr/>
          <p:nvPr/>
        </p:nvSpPr>
        <p:spPr>
          <a:xfrm>
            <a:off x="6217919" y="1783080"/>
            <a:ext cx="4937759" cy="2057400"/>
          </a:xfrm>
          <a:prstGeom prst="roundRect">
            <a:avLst>
              <a:gd name="adj" fmla="val 5333"/>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 name="Oval 8"/>
          <p:cNvSpPr/>
          <p:nvPr/>
        </p:nvSpPr>
        <p:spPr>
          <a:xfrm>
            <a:off x="6473951" y="2039112"/>
            <a:ext cx="658368" cy="65836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0" name="Picture 9" descr="comments_w.png"/>
          <p:cNvPicPr>
            <a:picLocks noChangeAspect="1"/>
          </p:cNvPicPr>
          <p:nvPr/>
        </p:nvPicPr>
        <p:blipFill>
          <a:blip r:embed="rId4"/>
          <a:stretch>
            <a:fillRect/>
          </a:stretch>
        </p:blipFill>
        <p:spPr>
          <a:xfrm>
            <a:off x="6631960" y="2197120"/>
            <a:ext cx="342351" cy="342351"/>
          </a:xfrm>
          <a:prstGeom prst="rect">
            <a:avLst/>
          </a:prstGeom>
        </p:spPr>
      </p:pic>
      <p:sp>
        <p:nvSpPr>
          <p:cNvPr id="11" name="TextBox 10"/>
          <p:cNvSpPr txBox="1"/>
          <p:nvPr/>
        </p:nvSpPr>
        <p:spPr>
          <a:xfrm>
            <a:off x="7315199" y="2002536"/>
            <a:ext cx="3611879" cy="411480"/>
          </a:xfrm>
          <a:prstGeom prst="rect">
            <a:avLst/>
          </a:prstGeom>
          <a:noFill/>
        </p:spPr>
        <p:txBody>
          <a:bodyPr wrap="square" lIns="18288" tIns="18288" rIns="18288" bIns="18288" anchor="ctr">
            <a:noAutofit/>
          </a:bodyPr>
          <a:lstStyle/>
          <a:p>
            <a:pPr marL="0" indent="0" algn="l">
              <a:buNone/>
            </a:pPr>
            <a:r>
              <a:rPr sz="1800" b="1">
                <a:solidFill>
                  <a:srgbClr val="CE1E82"/>
                </a:solidFill>
              </a:rPr>
              <a:t>2  </a:t>
            </a:r>
            <a:r>
              <a:rPr sz="1800" b="1">
                <a:solidFill>
                  <a:srgbClr val="272F3D"/>
                </a:solidFill>
              </a:rPr>
              <a:t>Soft criteria and interactions</a:t>
            </a:r>
          </a:p>
        </p:txBody>
      </p:sp>
      <p:sp>
        <p:nvSpPr>
          <p:cNvPr id="12" name="TextBox 11"/>
          <p:cNvSpPr txBox="1"/>
          <p:nvPr/>
        </p:nvSpPr>
        <p:spPr>
          <a:xfrm>
            <a:off x="7315199" y="2468880"/>
            <a:ext cx="3611879" cy="1234440"/>
          </a:xfrm>
          <a:prstGeom prst="rect">
            <a:avLst/>
          </a:prstGeom>
          <a:noFill/>
        </p:spPr>
        <p:txBody>
          <a:bodyPr wrap="square" lIns="18288" tIns="18288" rIns="18288" bIns="18288" anchor="t">
            <a:noAutofit/>
          </a:bodyPr>
          <a:lstStyle/>
          <a:p>
            <a:pPr marL="0" indent="0" algn="l">
              <a:lnSpc>
                <a:spcPct val="105000"/>
              </a:lnSpc>
              <a:buNone/>
            </a:pPr>
            <a:r>
              <a:rPr sz="1400">
                <a:solidFill>
                  <a:srgbClr val="1F2430"/>
                </a:solidFill>
              </a:rPr>
              <a:t>Passion, cohesion and leadership are much cited but hard to measure. Randomized vignettes and natural-language measures of communication style (Maarouf et al., 2025) offer routes forward.</a:t>
            </a:r>
          </a:p>
        </p:txBody>
      </p:sp>
      <p:sp>
        <p:nvSpPr>
          <p:cNvPr id="13" name="Rounded Rectangle 12"/>
          <p:cNvSpPr/>
          <p:nvPr/>
        </p:nvSpPr>
        <p:spPr>
          <a:xfrm>
            <a:off x="1005840" y="4114800"/>
            <a:ext cx="4937759" cy="2057400"/>
          </a:xfrm>
          <a:prstGeom prst="roundRect">
            <a:avLst>
              <a:gd name="adj" fmla="val 5333"/>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4" name="Oval 13"/>
          <p:cNvSpPr/>
          <p:nvPr/>
        </p:nvSpPr>
        <p:spPr>
          <a:xfrm>
            <a:off x="1261872" y="4370832"/>
            <a:ext cx="658368" cy="65836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5" name="Picture 14" descr="scale_w.png"/>
          <p:cNvPicPr>
            <a:picLocks noChangeAspect="1"/>
          </p:cNvPicPr>
          <p:nvPr/>
        </p:nvPicPr>
        <p:blipFill>
          <a:blip r:embed="rId5"/>
          <a:stretch>
            <a:fillRect/>
          </a:stretch>
        </p:blipFill>
        <p:spPr>
          <a:xfrm>
            <a:off x="1419880" y="4528840"/>
            <a:ext cx="342351" cy="342351"/>
          </a:xfrm>
          <a:prstGeom prst="rect">
            <a:avLst/>
          </a:prstGeom>
        </p:spPr>
      </p:pic>
      <p:sp>
        <p:nvSpPr>
          <p:cNvPr id="16" name="TextBox 15"/>
          <p:cNvSpPr txBox="1"/>
          <p:nvPr/>
        </p:nvSpPr>
        <p:spPr>
          <a:xfrm>
            <a:off x="2103120" y="4334256"/>
            <a:ext cx="3611879" cy="411480"/>
          </a:xfrm>
          <a:prstGeom prst="rect">
            <a:avLst/>
          </a:prstGeom>
          <a:noFill/>
        </p:spPr>
        <p:txBody>
          <a:bodyPr wrap="square" lIns="18288" tIns="18288" rIns="18288" bIns="18288" anchor="ctr">
            <a:noAutofit/>
          </a:bodyPr>
          <a:lstStyle/>
          <a:p>
            <a:pPr marL="0" indent="0" algn="l">
              <a:buNone/>
            </a:pPr>
            <a:r>
              <a:rPr sz="1800" b="1">
                <a:solidFill>
                  <a:srgbClr val="CE1E82"/>
                </a:solidFill>
              </a:rPr>
              <a:t>3  </a:t>
            </a:r>
            <a:r>
              <a:rPr sz="1800" b="1">
                <a:solidFill>
                  <a:srgbClr val="272F3D"/>
                </a:solidFill>
              </a:rPr>
              <a:t>Investor heterogeneity and bias</a:t>
            </a:r>
          </a:p>
        </p:txBody>
      </p:sp>
      <p:sp>
        <p:nvSpPr>
          <p:cNvPr id="17" name="TextBox 16"/>
          <p:cNvSpPr txBox="1"/>
          <p:nvPr/>
        </p:nvSpPr>
        <p:spPr>
          <a:xfrm>
            <a:off x="2103120" y="4800600"/>
            <a:ext cx="3611879" cy="1234440"/>
          </a:xfrm>
          <a:prstGeom prst="rect">
            <a:avLst/>
          </a:prstGeom>
          <a:noFill/>
        </p:spPr>
        <p:txBody>
          <a:bodyPr wrap="square" lIns="18288" tIns="18288" rIns="18288" bIns="18288" anchor="t">
            <a:noAutofit/>
          </a:bodyPr>
          <a:lstStyle/>
          <a:p>
            <a:pPr marL="0" indent="0" algn="l">
              <a:lnSpc>
                <a:spcPct val="105000"/>
              </a:lnSpc>
              <a:buNone/>
            </a:pPr>
            <a:r>
              <a:rPr sz="1400">
                <a:solidFill>
                  <a:srgbClr val="1F2430"/>
                </a:solidFill>
              </a:rPr>
              <a:t>Preferences vary across firms, cultures and experience; gender and ethnic biases are documented. Build heterogeneity into decision support without hard-coding bias.</a:t>
            </a:r>
          </a:p>
        </p:txBody>
      </p:sp>
      <p:sp>
        <p:nvSpPr>
          <p:cNvPr id="18" name="Rounded Rectangle 17"/>
          <p:cNvSpPr/>
          <p:nvPr/>
        </p:nvSpPr>
        <p:spPr>
          <a:xfrm>
            <a:off x="6217919" y="4114800"/>
            <a:ext cx="4937759" cy="2057400"/>
          </a:xfrm>
          <a:prstGeom prst="roundRect">
            <a:avLst>
              <a:gd name="adj" fmla="val 5333"/>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9" name="Oval 18"/>
          <p:cNvSpPr/>
          <p:nvPr/>
        </p:nvSpPr>
        <p:spPr>
          <a:xfrm>
            <a:off x="6473951" y="4370832"/>
            <a:ext cx="658368" cy="658368"/>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20" name="Picture 19" descr="robot_w.png"/>
          <p:cNvPicPr>
            <a:picLocks noChangeAspect="1"/>
          </p:cNvPicPr>
          <p:nvPr/>
        </p:nvPicPr>
        <p:blipFill>
          <a:blip r:embed="rId6"/>
          <a:stretch>
            <a:fillRect/>
          </a:stretch>
        </p:blipFill>
        <p:spPr>
          <a:xfrm>
            <a:off x="6631960" y="4528840"/>
            <a:ext cx="342351" cy="342351"/>
          </a:xfrm>
          <a:prstGeom prst="rect">
            <a:avLst/>
          </a:prstGeom>
        </p:spPr>
      </p:pic>
      <p:sp>
        <p:nvSpPr>
          <p:cNvPr id="21" name="TextBox 20"/>
          <p:cNvSpPr txBox="1"/>
          <p:nvPr/>
        </p:nvSpPr>
        <p:spPr>
          <a:xfrm>
            <a:off x="7315199" y="4334256"/>
            <a:ext cx="3611879" cy="411480"/>
          </a:xfrm>
          <a:prstGeom prst="rect">
            <a:avLst/>
          </a:prstGeom>
          <a:noFill/>
        </p:spPr>
        <p:txBody>
          <a:bodyPr wrap="square" lIns="18288" tIns="18288" rIns="18288" bIns="18288" anchor="ctr">
            <a:noAutofit/>
          </a:bodyPr>
          <a:lstStyle/>
          <a:p>
            <a:pPr marL="0" indent="0" algn="l">
              <a:buNone/>
            </a:pPr>
            <a:r>
              <a:rPr sz="1800" b="1">
                <a:solidFill>
                  <a:srgbClr val="CE1E82"/>
                </a:solidFill>
              </a:rPr>
              <a:t>4  </a:t>
            </a:r>
            <a:r>
              <a:rPr sz="1800" b="1">
                <a:solidFill>
                  <a:srgbClr val="272F3D"/>
                </a:solidFill>
              </a:rPr>
              <a:t>Human–machine decision support</a:t>
            </a:r>
          </a:p>
        </p:txBody>
      </p:sp>
      <p:sp>
        <p:nvSpPr>
          <p:cNvPr id="22" name="TextBox 21"/>
          <p:cNvSpPr txBox="1"/>
          <p:nvPr/>
        </p:nvSpPr>
        <p:spPr>
          <a:xfrm>
            <a:off x="7315199" y="4800600"/>
            <a:ext cx="3611879" cy="1234440"/>
          </a:xfrm>
          <a:prstGeom prst="rect">
            <a:avLst/>
          </a:prstGeom>
          <a:noFill/>
        </p:spPr>
        <p:txBody>
          <a:bodyPr wrap="square" lIns="18288" tIns="18288" rIns="18288" bIns="18288" anchor="t">
            <a:noAutofit/>
          </a:bodyPr>
          <a:lstStyle/>
          <a:p>
            <a:pPr marL="0" indent="0" algn="l">
              <a:lnSpc>
                <a:spcPct val="105000"/>
              </a:lnSpc>
              <a:buNone/>
            </a:pPr>
            <a:r>
              <a:rPr sz="1400">
                <a:solidFill>
                  <a:srgbClr val="1F2430"/>
                </a:solidFill>
              </a:rPr>
              <a:t>Machine learning screens at scale but raises transparency and bias concerns: explainable AI, cost-sensitive errors and hybrid human–algorithm systems with transparent weights.</a:t>
            </a:r>
          </a:p>
        </p:txBody>
      </p:sp>
      <p:sp>
        <p:nvSpPr>
          <p:cNvPr id="24" name="Footer Placeholder 24"/>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25" name="Slide Number Placeholder 25"/>
          <p:cNvSpPr>
            <a:spLocks noGrp="1"/>
          </p:cNvSpPr>
          <p:nvPr>
            <p:ph type="sldNum" sz="quarter" idx="12"/>
          </p:nvPr>
        </p:nvSpPr>
        <p:spPr/>
        <p:txBody>
          <a:bodyPr/>
          <a:lstStyle/>
          <a:p>
            <a:fld id="{28C4B9FD-BBCD-4D20-BE68-D5FD8F544B57}" type="slidenum">
              <a:rPr lang="en-US"/>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Implications for practice and policy</a:t>
            </a:r>
          </a:p>
          <a:p>
            <a:pPr>
              <a:lnSpc>
                <a:spcPct val="100000"/>
              </a:lnSpc>
              <a:spcBef>
                <a:spcPts val="500"/>
              </a:spcBef>
            </a:pPr>
            <a:r>
              <a:rPr sz="1600" b="0">
                <a:solidFill>
                  <a:srgbClr val="CE1E82"/>
                </a:solidFill>
                <a:latin typeface="Calibri"/>
              </a:rPr>
              <a:t>Who should do what with the evidence</a:t>
            </a:r>
          </a:p>
        </p:txBody>
      </p:sp>
      <p:sp>
        <p:nvSpPr>
          <p:cNvPr id="3" name="Rounded Rectangle 2"/>
          <p:cNvSpPr/>
          <p:nvPr/>
        </p:nvSpPr>
        <p:spPr>
          <a:xfrm>
            <a:off x="1005840" y="1783080"/>
            <a:ext cx="2366010" cy="4389120"/>
          </a:xfrm>
          <a:prstGeom prst="roundRect">
            <a:avLst>
              <a:gd name="adj" fmla="val 4637"/>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Oval 3"/>
          <p:cNvSpPr/>
          <p:nvPr/>
        </p:nvSpPr>
        <p:spPr>
          <a:xfrm>
            <a:off x="1234440" y="2011680"/>
            <a:ext cx="731520" cy="73152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5" name="Picture 4" descr="rocket_w.png"/>
          <p:cNvPicPr>
            <a:picLocks noChangeAspect="1"/>
          </p:cNvPicPr>
          <p:nvPr/>
        </p:nvPicPr>
        <p:blipFill>
          <a:blip r:embed="rId3"/>
          <a:stretch>
            <a:fillRect/>
          </a:stretch>
        </p:blipFill>
        <p:spPr>
          <a:xfrm>
            <a:off x="1410004" y="2187244"/>
            <a:ext cx="380390" cy="380390"/>
          </a:xfrm>
          <a:prstGeom prst="rect">
            <a:avLst/>
          </a:prstGeom>
        </p:spPr>
      </p:pic>
      <p:sp>
        <p:nvSpPr>
          <p:cNvPr id="6" name="TextBox 5"/>
          <p:cNvSpPr txBox="1"/>
          <p:nvPr/>
        </p:nvSpPr>
        <p:spPr>
          <a:xfrm>
            <a:off x="1234440" y="2852928"/>
            <a:ext cx="1954529" cy="640080"/>
          </a:xfrm>
          <a:prstGeom prst="rect">
            <a:avLst/>
          </a:prstGeom>
          <a:noFill/>
        </p:spPr>
        <p:txBody>
          <a:bodyPr wrap="square" lIns="18288" tIns="18288" rIns="18288" bIns="18288" anchor="t">
            <a:noAutofit/>
          </a:bodyPr>
          <a:lstStyle/>
          <a:p>
            <a:pPr marL="0" indent="0" algn="l">
              <a:lnSpc>
                <a:spcPct val="95000"/>
              </a:lnSpc>
              <a:buNone/>
            </a:pPr>
            <a:r>
              <a:rPr sz="1700" b="1">
                <a:solidFill>
                  <a:srgbClr val="272F3D"/>
                </a:solidFill>
              </a:rPr>
              <a:t>Entrepreneurs</a:t>
            </a:r>
          </a:p>
        </p:txBody>
      </p:sp>
      <p:sp>
        <p:nvSpPr>
          <p:cNvPr id="7" name="TextBox 6"/>
          <p:cNvSpPr txBox="1"/>
          <p:nvPr/>
        </p:nvSpPr>
        <p:spPr>
          <a:xfrm>
            <a:off x="1234440" y="3493008"/>
            <a:ext cx="1954529" cy="2606040"/>
          </a:xfrm>
          <a:prstGeom prst="rect">
            <a:avLst/>
          </a:prstGeom>
          <a:noFill/>
        </p:spPr>
        <p:txBody>
          <a:bodyPr wrap="square" lIns="18288" tIns="18288" rIns="18288" bIns="18288" anchor="t">
            <a:noAutofit/>
          </a:bodyPr>
          <a:lstStyle/>
          <a:p>
            <a:pPr marL="0" indent="0" algn="l">
              <a:lnSpc>
                <a:spcPct val="105000"/>
              </a:lnSpc>
              <a:buNone/>
            </a:pPr>
            <a:r>
              <a:rPr sz="1350">
                <a:solidFill>
                  <a:srgbClr val="1F2430"/>
                </a:solidFill>
              </a:rPr>
              <a:t>Treat the core as a signal portfolio: an experienced, educated and complete team; a unique product with protectable IP; a coherent business model; a warm referral path. Polished business plans carry less weight than often assumed.</a:t>
            </a:r>
          </a:p>
        </p:txBody>
      </p:sp>
      <p:sp>
        <p:nvSpPr>
          <p:cNvPr id="8" name="Rounded Rectangle 7"/>
          <p:cNvSpPr/>
          <p:nvPr/>
        </p:nvSpPr>
        <p:spPr>
          <a:xfrm>
            <a:off x="3600450" y="1783080"/>
            <a:ext cx="2366010" cy="4389120"/>
          </a:xfrm>
          <a:prstGeom prst="roundRect">
            <a:avLst>
              <a:gd name="adj" fmla="val 4637"/>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9" name="Oval 8"/>
          <p:cNvSpPr/>
          <p:nvPr/>
        </p:nvSpPr>
        <p:spPr>
          <a:xfrm>
            <a:off x="3829050" y="2011680"/>
            <a:ext cx="731520" cy="73152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0" name="Picture 9" descr="investor_w.png"/>
          <p:cNvPicPr>
            <a:picLocks noChangeAspect="1"/>
          </p:cNvPicPr>
          <p:nvPr/>
        </p:nvPicPr>
        <p:blipFill>
          <a:blip r:embed="rId4"/>
          <a:stretch>
            <a:fillRect/>
          </a:stretch>
        </p:blipFill>
        <p:spPr>
          <a:xfrm>
            <a:off x="4004614" y="2187244"/>
            <a:ext cx="380390" cy="380390"/>
          </a:xfrm>
          <a:prstGeom prst="rect">
            <a:avLst/>
          </a:prstGeom>
        </p:spPr>
      </p:pic>
      <p:sp>
        <p:nvSpPr>
          <p:cNvPr id="11" name="TextBox 10"/>
          <p:cNvSpPr txBox="1"/>
          <p:nvPr/>
        </p:nvSpPr>
        <p:spPr>
          <a:xfrm>
            <a:off x="3829050" y="2852928"/>
            <a:ext cx="1954529" cy="640080"/>
          </a:xfrm>
          <a:prstGeom prst="rect">
            <a:avLst/>
          </a:prstGeom>
          <a:noFill/>
        </p:spPr>
        <p:txBody>
          <a:bodyPr wrap="square" lIns="18288" tIns="18288" rIns="18288" bIns="18288" anchor="t">
            <a:noAutofit/>
          </a:bodyPr>
          <a:lstStyle/>
          <a:p>
            <a:pPr marL="0" indent="0" algn="l">
              <a:lnSpc>
                <a:spcPct val="95000"/>
              </a:lnSpc>
              <a:buNone/>
            </a:pPr>
            <a:r>
              <a:rPr sz="1700" b="1">
                <a:solidFill>
                  <a:srgbClr val="272F3D"/>
                </a:solidFill>
              </a:rPr>
              <a:t>Investors</a:t>
            </a:r>
          </a:p>
        </p:txBody>
      </p:sp>
      <p:sp>
        <p:nvSpPr>
          <p:cNvPr id="12" name="TextBox 11"/>
          <p:cNvSpPr txBox="1"/>
          <p:nvPr/>
        </p:nvSpPr>
        <p:spPr>
          <a:xfrm>
            <a:off x="3829050" y="3493008"/>
            <a:ext cx="1954529" cy="2606040"/>
          </a:xfrm>
          <a:prstGeom prst="rect">
            <a:avLst/>
          </a:prstGeom>
          <a:noFill/>
        </p:spPr>
        <p:txBody>
          <a:bodyPr wrap="square" lIns="18288" tIns="18288" rIns="18288" bIns="18288" anchor="t">
            <a:noAutofit/>
          </a:bodyPr>
          <a:lstStyle/>
          <a:p>
            <a:pPr marL="0" indent="0" algn="l">
              <a:lnSpc>
                <a:spcPct val="105000"/>
              </a:lnSpc>
              <a:buNone/>
            </a:pPr>
            <a:r>
              <a:rPr sz="1350">
                <a:solidFill>
                  <a:srgbClr val="1F2430"/>
                </a:solidFill>
              </a:rPr>
              <a:t>Test structured, bias-aware screening (scorecards, formal models, algorithmic aids) as a checkpoint against homophily and gender- or ethnicity-linked bias. Its effect on decisions is still an open question.</a:t>
            </a:r>
          </a:p>
        </p:txBody>
      </p:sp>
      <p:sp>
        <p:nvSpPr>
          <p:cNvPr id="13" name="Rounded Rectangle 12"/>
          <p:cNvSpPr/>
          <p:nvPr/>
        </p:nvSpPr>
        <p:spPr>
          <a:xfrm>
            <a:off x="6195060" y="1783080"/>
            <a:ext cx="2366010" cy="4389120"/>
          </a:xfrm>
          <a:prstGeom prst="roundRect">
            <a:avLst>
              <a:gd name="adj" fmla="val 4637"/>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4" name="Oval 13"/>
          <p:cNvSpPr/>
          <p:nvPr/>
        </p:nvSpPr>
        <p:spPr>
          <a:xfrm>
            <a:off x="6423660" y="2011680"/>
            <a:ext cx="731520" cy="73152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15" name="Picture 14" descr="landmark_w.png"/>
          <p:cNvPicPr>
            <a:picLocks noChangeAspect="1"/>
          </p:cNvPicPr>
          <p:nvPr/>
        </p:nvPicPr>
        <p:blipFill>
          <a:blip r:embed="rId5"/>
          <a:stretch>
            <a:fillRect/>
          </a:stretch>
        </p:blipFill>
        <p:spPr>
          <a:xfrm>
            <a:off x="6599224" y="2187244"/>
            <a:ext cx="380390" cy="380390"/>
          </a:xfrm>
          <a:prstGeom prst="rect">
            <a:avLst/>
          </a:prstGeom>
        </p:spPr>
      </p:pic>
      <p:sp>
        <p:nvSpPr>
          <p:cNvPr id="16" name="TextBox 15"/>
          <p:cNvSpPr txBox="1"/>
          <p:nvPr/>
        </p:nvSpPr>
        <p:spPr>
          <a:xfrm>
            <a:off x="6423660" y="2852928"/>
            <a:ext cx="1954529" cy="640080"/>
          </a:xfrm>
          <a:prstGeom prst="rect">
            <a:avLst/>
          </a:prstGeom>
          <a:noFill/>
        </p:spPr>
        <p:txBody>
          <a:bodyPr wrap="square" lIns="18288" tIns="18288" rIns="18288" bIns="18288" anchor="t">
            <a:noAutofit/>
          </a:bodyPr>
          <a:lstStyle/>
          <a:p>
            <a:pPr marL="0" indent="0" algn="l">
              <a:lnSpc>
                <a:spcPct val="95000"/>
              </a:lnSpc>
              <a:buNone/>
            </a:pPr>
            <a:r>
              <a:rPr sz="1700" b="1">
                <a:solidFill>
                  <a:srgbClr val="272F3D"/>
                </a:solidFill>
              </a:rPr>
              <a:t>Policymakers</a:t>
            </a:r>
          </a:p>
        </p:txBody>
      </p:sp>
      <p:sp>
        <p:nvSpPr>
          <p:cNvPr id="17" name="TextBox 16"/>
          <p:cNvSpPr txBox="1"/>
          <p:nvPr/>
        </p:nvSpPr>
        <p:spPr>
          <a:xfrm>
            <a:off x="6423660" y="3493008"/>
            <a:ext cx="1954529" cy="2606040"/>
          </a:xfrm>
          <a:prstGeom prst="rect">
            <a:avLst/>
          </a:prstGeom>
          <a:noFill/>
        </p:spPr>
        <p:txBody>
          <a:bodyPr wrap="square" lIns="18288" tIns="18288" rIns="18288" bIns="18288" anchor="t">
            <a:noAutofit/>
          </a:bodyPr>
          <a:lstStyle/>
          <a:p>
            <a:pPr marL="0" indent="0" algn="l">
              <a:lnSpc>
                <a:spcPct val="105000"/>
              </a:lnSpc>
              <a:buNone/>
            </a:pPr>
            <a:r>
              <a:rPr sz="1350">
                <a:solidFill>
                  <a:srgbClr val="1F2430"/>
                </a:solidFill>
              </a:rPr>
              <a:t>Bias that works through perception rather than quality misallocates capital. Support transparent evaluation infrastructure and referral-generating institutions such as accelerators.</a:t>
            </a:r>
          </a:p>
        </p:txBody>
      </p:sp>
      <p:sp>
        <p:nvSpPr>
          <p:cNvPr id="18" name="Rounded Rectangle 17"/>
          <p:cNvSpPr/>
          <p:nvPr/>
        </p:nvSpPr>
        <p:spPr>
          <a:xfrm>
            <a:off x="8789669" y="1783080"/>
            <a:ext cx="2366010" cy="4389120"/>
          </a:xfrm>
          <a:prstGeom prst="roundRect">
            <a:avLst>
              <a:gd name="adj" fmla="val 4637"/>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19" name="Oval 18"/>
          <p:cNvSpPr/>
          <p:nvPr/>
        </p:nvSpPr>
        <p:spPr>
          <a:xfrm>
            <a:off x="9018269" y="2011680"/>
            <a:ext cx="731520" cy="731520"/>
          </a:xfrm>
          <a:prstGeom prst="ellipse">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pic>
        <p:nvPicPr>
          <p:cNvPr id="20" name="Picture 19" descr="laptop_w.png"/>
          <p:cNvPicPr>
            <a:picLocks noChangeAspect="1"/>
          </p:cNvPicPr>
          <p:nvPr/>
        </p:nvPicPr>
        <p:blipFill>
          <a:blip r:embed="rId6"/>
          <a:stretch>
            <a:fillRect/>
          </a:stretch>
        </p:blipFill>
        <p:spPr>
          <a:xfrm>
            <a:off x="9193834" y="2187244"/>
            <a:ext cx="380390" cy="380390"/>
          </a:xfrm>
          <a:prstGeom prst="rect">
            <a:avLst/>
          </a:prstGeom>
        </p:spPr>
      </p:pic>
      <p:sp>
        <p:nvSpPr>
          <p:cNvPr id="21" name="TextBox 20"/>
          <p:cNvSpPr txBox="1"/>
          <p:nvPr/>
        </p:nvSpPr>
        <p:spPr>
          <a:xfrm>
            <a:off x="9018269" y="2852928"/>
            <a:ext cx="1954529" cy="640080"/>
          </a:xfrm>
          <a:prstGeom prst="rect">
            <a:avLst/>
          </a:prstGeom>
          <a:noFill/>
        </p:spPr>
        <p:txBody>
          <a:bodyPr wrap="square" lIns="18288" tIns="18288" rIns="18288" bIns="18288" anchor="t">
            <a:noAutofit/>
          </a:bodyPr>
          <a:lstStyle/>
          <a:p>
            <a:pPr marL="0" indent="0" algn="l">
              <a:lnSpc>
                <a:spcPct val="95000"/>
              </a:lnSpc>
              <a:buNone/>
            </a:pPr>
            <a:r>
              <a:rPr sz="1700" b="1">
                <a:solidFill>
                  <a:srgbClr val="272F3D"/>
                </a:solidFill>
              </a:rPr>
              <a:t>Decision-support designers</a:t>
            </a:r>
          </a:p>
        </p:txBody>
      </p:sp>
      <p:sp>
        <p:nvSpPr>
          <p:cNvPr id="22" name="TextBox 21"/>
          <p:cNvSpPr txBox="1"/>
          <p:nvPr/>
        </p:nvSpPr>
        <p:spPr>
          <a:xfrm>
            <a:off x="9018269" y="3493008"/>
            <a:ext cx="1954529" cy="2606040"/>
          </a:xfrm>
          <a:prstGeom prst="rect">
            <a:avLst/>
          </a:prstGeom>
          <a:noFill/>
        </p:spPr>
        <p:txBody>
          <a:bodyPr wrap="square" lIns="18288" tIns="18288" rIns="18288" bIns="18288" anchor="t">
            <a:noAutofit/>
          </a:bodyPr>
          <a:lstStyle/>
          <a:p>
            <a:pPr marL="0" indent="0" algn="l">
              <a:lnSpc>
                <a:spcPct val="105000"/>
              </a:lnSpc>
              <a:buNone/>
            </a:pPr>
            <a:r>
              <a:rPr sz="1350">
                <a:solidFill>
                  <a:srgbClr val="1F2430"/>
                </a:solidFill>
              </a:rPr>
              <a:t>Cover all eight clusters; prioritize the core seven; monitor gender and diversity as a fairness indicator; treat process descriptors as workflow metadata; make explainability a first-class output.</a:t>
            </a:r>
          </a:p>
        </p:txBody>
      </p:sp>
      <p:sp>
        <p:nvSpPr>
          <p:cNvPr id="24" name="Footer Placeholder 24"/>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25" name="Slide Number Placeholder 25"/>
          <p:cNvSpPr>
            <a:spLocks noGrp="1"/>
          </p:cNvSpPr>
          <p:nvPr>
            <p:ph type="sldNum" sz="quarter" idx="12"/>
          </p:nvPr>
        </p:nvSpPr>
        <p:spPr/>
        <p:txBody>
          <a:bodyPr/>
          <a:lstStyle/>
          <a:p>
            <a:fld id="{28C4B9FD-BBCD-4D20-BE68-D5FD8F544B57}" type="slidenum">
              <a:rPr lang="en-US"/>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1336" y="274320"/>
            <a:ext cx="7360920" cy="1188720"/>
          </a:xfrm>
        </p:spPr>
        <p:txBody>
          <a:bodyPr wrap="square" anchor="ctr">
            <a:noAutofit/>
          </a:bodyPr>
          <a:lstStyle/>
          <a:p>
            <a:pPr>
              <a:lnSpc>
                <a:spcPct val="90000"/>
              </a:lnSpc>
            </a:pPr>
            <a:r>
              <a:rPr sz="3000" b="1">
                <a:solidFill>
                  <a:srgbClr val="272F3D"/>
                </a:solidFill>
              </a:rPr>
              <a:t>Take-home messages</a:t>
            </a:r>
          </a:p>
          <a:p>
            <a:pPr>
              <a:lnSpc>
                <a:spcPct val="100000"/>
              </a:lnSpc>
              <a:spcBef>
                <a:spcPts val="500"/>
              </a:spcBef>
            </a:pPr>
            <a:r>
              <a:rPr sz="1600" b="0">
                <a:solidFill>
                  <a:srgbClr val="CE1E82"/>
                </a:solidFill>
                <a:latin typeface="Calibri"/>
              </a:rPr>
              <a:t>How do VCs select start-ups to finance?</a:t>
            </a:r>
          </a:p>
        </p:txBody>
      </p:sp>
      <p:sp>
        <p:nvSpPr>
          <p:cNvPr id="3" name="Rounded Rectangle 2"/>
          <p:cNvSpPr/>
          <p:nvPr/>
        </p:nvSpPr>
        <p:spPr>
          <a:xfrm>
            <a:off x="1005840" y="1783080"/>
            <a:ext cx="4709160" cy="4389120"/>
          </a:xfrm>
          <a:prstGeom prst="roundRect">
            <a:avLst>
              <a:gd name="adj" fmla="val 2500"/>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lIns="45720" tIns="18288" rIns="45720" bIns="18288" rtlCol="0" anchor="ctr"/>
          <a:lstStyle/>
          <a:p>
            <a:pPr algn="ctr"/>
            <a:endParaRPr/>
          </a:p>
        </p:txBody>
      </p:sp>
      <p:sp>
        <p:nvSpPr>
          <p:cNvPr id="4" name="TextBox 3"/>
          <p:cNvSpPr txBox="1"/>
          <p:nvPr/>
        </p:nvSpPr>
        <p:spPr>
          <a:xfrm>
            <a:off x="1280160" y="1901952"/>
            <a:ext cx="4206240" cy="411480"/>
          </a:xfrm>
          <a:prstGeom prst="rect">
            <a:avLst/>
          </a:prstGeom>
          <a:noFill/>
        </p:spPr>
        <p:txBody>
          <a:bodyPr wrap="square" lIns="18288" tIns="18288" rIns="18288" bIns="18288" anchor="t">
            <a:noAutofit/>
          </a:bodyPr>
          <a:lstStyle/>
          <a:p>
            <a:pPr marL="0" indent="0" algn="l">
              <a:buNone/>
            </a:pPr>
            <a:r>
              <a:rPr sz="1900" b="1">
                <a:solidFill>
                  <a:srgbClr val="272F3D"/>
                </a:solidFill>
              </a:rPr>
              <a:t>The exploratory core</a:t>
            </a:r>
          </a:p>
        </p:txBody>
      </p:sp>
      <p:sp>
        <p:nvSpPr>
          <p:cNvPr id="5" name="TextBox 4"/>
          <p:cNvSpPr txBox="1"/>
          <p:nvPr/>
        </p:nvSpPr>
        <p:spPr>
          <a:xfrm>
            <a:off x="1280160" y="2286000"/>
            <a:ext cx="4206240" cy="274320"/>
          </a:xfrm>
          <a:prstGeom prst="rect">
            <a:avLst/>
          </a:prstGeom>
          <a:noFill/>
        </p:spPr>
        <p:txBody>
          <a:bodyPr wrap="square" lIns="18288" tIns="18288" rIns="18288" bIns="18288" anchor="t">
            <a:noAutofit/>
          </a:bodyPr>
          <a:lstStyle/>
          <a:p>
            <a:pPr marL="0" indent="0" algn="l">
              <a:buNone/>
            </a:pPr>
            <a:r>
              <a:rPr sz="1250">
                <a:solidFill>
                  <a:srgbClr val="5F6673"/>
                </a:solidFill>
              </a:rPr>
              <a:t>7 criteria retained by the dual rule</a:t>
            </a:r>
          </a:p>
        </p:txBody>
      </p:sp>
      <p:sp>
        <p:nvSpPr>
          <p:cNvPr id="6" name="TextBox 5"/>
          <p:cNvSpPr txBox="1"/>
          <p:nvPr/>
        </p:nvSpPr>
        <p:spPr>
          <a:xfrm>
            <a:off x="1280160" y="2670048"/>
            <a:ext cx="4206240" cy="237744"/>
          </a:xfrm>
          <a:prstGeom prst="rect">
            <a:avLst/>
          </a:prstGeom>
          <a:noFill/>
        </p:spPr>
        <p:txBody>
          <a:bodyPr wrap="square" lIns="18288" tIns="18288" rIns="18288" bIns="18288" anchor="t">
            <a:noAutofit/>
          </a:bodyPr>
          <a:lstStyle/>
          <a:p>
            <a:pPr marL="0" indent="0" algn="l">
              <a:buNone/>
            </a:pPr>
            <a:r>
              <a:rPr sz="1100" b="1" spc="120">
                <a:solidFill>
                  <a:srgbClr val="5F6673"/>
                </a:solidFill>
              </a:rPr>
              <a:t>TEAM</a:t>
            </a:r>
          </a:p>
        </p:txBody>
      </p:sp>
      <p:sp>
        <p:nvSpPr>
          <p:cNvPr id="7" name="Rounded Rectangle 6"/>
          <p:cNvSpPr/>
          <p:nvPr/>
        </p:nvSpPr>
        <p:spPr>
          <a:xfrm>
            <a:off x="1280160" y="2944368"/>
            <a:ext cx="1109341"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Experience</a:t>
            </a:r>
          </a:p>
        </p:txBody>
      </p:sp>
      <p:sp>
        <p:nvSpPr>
          <p:cNvPr id="8" name="Rounded Rectangle 7"/>
          <p:cNvSpPr/>
          <p:nvPr/>
        </p:nvSpPr>
        <p:spPr>
          <a:xfrm>
            <a:off x="2517517" y="2944368"/>
            <a:ext cx="1032605"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Education</a:t>
            </a:r>
          </a:p>
        </p:txBody>
      </p:sp>
      <p:sp>
        <p:nvSpPr>
          <p:cNvPr id="9" name="Rounded Rectangle 8"/>
          <p:cNvSpPr/>
          <p:nvPr/>
        </p:nvSpPr>
        <p:spPr>
          <a:xfrm>
            <a:off x="1280160" y="3401568"/>
            <a:ext cx="1982525"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Composition &amp; balance</a:t>
            </a:r>
          </a:p>
        </p:txBody>
      </p:sp>
      <p:sp>
        <p:nvSpPr>
          <p:cNvPr id="10" name="TextBox 9"/>
          <p:cNvSpPr txBox="1"/>
          <p:nvPr/>
        </p:nvSpPr>
        <p:spPr>
          <a:xfrm>
            <a:off x="1280160" y="3931920"/>
            <a:ext cx="4206240" cy="237744"/>
          </a:xfrm>
          <a:prstGeom prst="rect">
            <a:avLst/>
          </a:prstGeom>
          <a:noFill/>
        </p:spPr>
        <p:txBody>
          <a:bodyPr wrap="square" lIns="18288" tIns="18288" rIns="18288" bIns="18288" anchor="t">
            <a:noAutofit/>
          </a:bodyPr>
          <a:lstStyle/>
          <a:p>
            <a:pPr marL="0" indent="0" algn="l">
              <a:buNone/>
            </a:pPr>
            <a:r>
              <a:rPr sz="1100" b="1" spc="120">
                <a:solidFill>
                  <a:srgbClr val="5F6673"/>
                </a:solidFill>
              </a:rPr>
              <a:t>VENTURE</a:t>
            </a:r>
          </a:p>
        </p:txBody>
      </p:sp>
      <p:sp>
        <p:nvSpPr>
          <p:cNvPr id="11" name="Rounded Rectangle 10"/>
          <p:cNvSpPr/>
          <p:nvPr/>
        </p:nvSpPr>
        <p:spPr>
          <a:xfrm>
            <a:off x="1280160" y="4206240"/>
            <a:ext cx="1736899"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Product uniqueness</a:t>
            </a:r>
          </a:p>
        </p:txBody>
      </p:sp>
      <p:sp>
        <p:nvSpPr>
          <p:cNvPr id="12" name="Rounded Rectangle 11"/>
          <p:cNvSpPr/>
          <p:nvPr/>
        </p:nvSpPr>
        <p:spPr>
          <a:xfrm>
            <a:off x="3145075" y="4206240"/>
            <a:ext cx="1791073"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Intellectual property</a:t>
            </a:r>
          </a:p>
        </p:txBody>
      </p:sp>
      <p:sp>
        <p:nvSpPr>
          <p:cNvPr id="13" name="Rounded Rectangle 12"/>
          <p:cNvSpPr/>
          <p:nvPr/>
        </p:nvSpPr>
        <p:spPr>
          <a:xfrm>
            <a:off x="1280160" y="4663440"/>
            <a:ext cx="2204319"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Business model &amp; strategy</a:t>
            </a:r>
          </a:p>
        </p:txBody>
      </p:sp>
      <p:sp>
        <p:nvSpPr>
          <p:cNvPr id="14" name="TextBox 13"/>
          <p:cNvSpPr txBox="1"/>
          <p:nvPr/>
        </p:nvSpPr>
        <p:spPr>
          <a:xfrm>
            <a:off x="1280160" y="5193792"/>
            <a:ext cx="4206240" cy="237744"/>
          </a:xfrm>
          <a:prstGeom prst="rect">
            <a:avLst/>
          </a:prstGeom>
          <a:noFill/>
        </p:spPr>
        <p:txBody>
          <a:bodyPr wrap="square" lIns="18288" tIns="18288" rIns="18288" bIns="18288" anchor="t">
            <a:noAutofit/>
          </a:bodyPr>
          <a:lstStyle/>
          <a:p>
            <a:pPr marL="0" indent="0" algn="l">
              <a:buNone/>
            </a:pPr>
            <a:r>
              <a:rPr sz="1100" b="1" spc="120">
                <a:solidFill>
                  <a:srgbClr val="5F6673"/>
                </a:solidFill>
              </a:rPr>
              <a:t>NETWORK</a:t>
            </a:r>
          </a:p>
        </p:txBody>
      </p:sp>
      <p:sp>
        <p:nvSpPr>
          <p:cNvPr id="15" name="Rounded Rectangle 14"/>
          <p:cNvSpPr/>
          <p:nvPr/>
        </p:nvSpPr>
        <p:spPr>
          <a:xfrm>
            <a:off x="1280160" y="5468112"/>
            <a:ext cx="1036831" cy="384048"/>
          </a:xfrm>
          <a:prstGeom prst="roundRect">
            <a:avLst>
              <a:gd name="adj" fmla="val 50000"/>
            </a:avLst>
          </a:prstGeom>
          <a:solidFill>
            <a:srgbClr val="CE1E82"/>
          </a:solidFill>
          <a:ln>
            <a:noFill/>
          </a:ln>
          <a:effectLst/>
        </p:spPr>
        <p:style>
          <a:lnRef idx="1">
            <a:schemeClr val="accent1"/>
          </a:lnRef>
          <a:fillRef idx="3">
            <a:schemeClr val="accent1"/>
          </a:fillRef>
          <a:effectRef idx="2">
            <a:schemeClr val="accent1"/>
          </a:effectRef>
          <a:fontRef idx="minor">
            <a:schemeClr val="lt1"/>
          </a:fontRef>
        </p:style>
        <p:txBody>
          <a:bodyPr wrap="none" lIns="45720" tIns="0" rIns="45720" bIns="0" rtlCol="0" anchor="ctr">
            <a:noAutofit/>
          </a:bodyPr>
          <a:lstStyle/>
          <a:p>
            <a:pPr marL="0" indent="0" algn="ctr">
              <a:buNone/>
            </a:pPr>
            <a:r>
              <a:rPr sz="1350" b="1">
                <a:solidFill>
                  <a:srgbClr val="FFFFFF"/>
                </a:solidFill>
              </a:rPr>
              <a:t>Social ties</a:t>
            </a:r>
          </a:p>
        </p:txBody>
      </p:sp>
      <p:sp>
        <p:nvSpPr>
          <p:cNvPr id="16" name="Oval 15"/>
          <p:cNvSpPr/>
          <p:nvPr/>
        </p:nvSpPr>
        <p:spPr>
          <a:xfrm>
            <a:off x="6099048" y="2066543"/>
            <a:ext cx="512064" cy="51206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1</a:t>
            </a:r>
          </a:p>
        </p:txBody>
      </p:sp>
      <p:sp>
        <p:nvSpPr>
          <p:cNvPr id="17" name="TextBox 16"/>
          <p:cNvSpPr txBox="1"/>
          <p:nvPr/>
        </p:nvSpPr>
        <p:spPr>
          <a:xfrm>
            <a:off x="6784848" y="1828800"/>
            <a:ext cx="4370832" cy="987552"/>
          </a:xfrm>
          <a:prstGeom prst="rect">
            <a:avLst/>
          </a:prstGeom>
          <a:noFill/>
        </p:spPr>
        <p:txBody>
          <a:bodyPr wrap="square" lIns="18288" tIns="18288" rIns="18288" bIns="18288" anchor="ctr">
            <a:noAutofit/>
          </a:bodyPr>
          <a:lstStyle/>
          <a:p>
            <a:pPr marL="0" indent="0" algn="l">
              <a:lnSpc>
                <a:spcPct val="105000"/>
              </a:lnSpc>
              <a:buNone/>
            </a:pPr>
            <a:r>
              <a:rPr sz="1500">
                <a:solidFill>
                  <a:srgbClr val="1F2430"/>
                </a:solidFill>
              </a:rPr>
              <a:t>Eight recurring clusters of criteria; seven combine consistent significance-tested votes with a significant pooled effect.</a:t>
            </a:r>
          </a:p>
        </p:txBody>
      </p:sp>
      <p:sp>
        <p:nvSpPr>
          <p:cNvPr id="18" name="Oval 17"/>
          <p:cNvSpPr/>
          <p:nvPr/>
        </p:nvSpPr>
        <p:spPr>
          <a:xfrm>
            <a:off x="6099048" y="3154680"/>
            <a:ext cx="512064" cy="51206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2</a:t>
            </a:r>
          </a:p>
        </p:txBody>
      </p:sp>
      <p:sp>
        <p:nvSpPr>
          <p:cNvPr id="19" name="TextBox 18"/>
          <p:cNvSpPr txBox="1"/>
          <p:nvPr/>
        </p:nvSpPr>
        <p:spPr>
          <a:xfrm>
            <a:off x="6784848" y="2916936"/>
            <a:ext cx="4370832" cy="987552"/>
          </a:xfrm>
          <a:prstGeom prst="rect">
            <a:avLst/>
          </a:prstGeom>
          <a:noFill/>
        </p:spPr>
        <p:txBody>
          <a:bodyPr wrap="square" lIns="18288" tIns="18288" rIns="18288" bIns="18288" anchor="ctr">
            <a:noAutofit/>
          </a:bodyPr>
          <a:lstStyle/>
          <a:p>
            <a:pPr marL="0" indent="0" algn="l">
              <a:lnSpc>
                <a:spcPct val="105000"/>
              </a:lnSpc>
              <a:buNone/>
            </a:pPr>
            <a:r>
              <a:rPr sz="1500">
                <a:solidFill>
                  <a:srgbClr val="1F2430"/>
                </a:solidFill>
              </a:rPr>
              <a:t>Market size and competition are much examined but rest on too few convertible estimates to be retained.</a:t>
            </a:r>
          </a:p>
        </p:txBody>
      </p:sp>
      <p:sp>
        <p:nvSpPr>
          <p:cNvPr id="20" name="Oval 19"/>
          <p:cNvSpPr/>
          <p:nvPr/>
        </p:nvSpPr>
        <p:spPr>
          <a:xfrm>
            <a:off x="6099048" y="4242816"/>
            <a:ext cx="512064" cy="51206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3</a:t>
            </a:r>
          </a:p>
        </p:txBody>
      </p:sp>
      <p:sp>
        <p:nvSpPr>
          <p:cNvPr id="21" name="TextBox 20"/>
          <p:cNvSpPr txBox="1"/>
          <p:nvPr/>
        </p:nvSpPr>
        <p:spPr>
          <a:xfrm>
            <a:off x="6784848" y="4005072"/>
            <a:ext cx="4370832" cy="987552"/>
          </a:xfrm>
          <a:prstGeom prst="rect">
            <a:avLst/>
          </a:prstGeom>
          <a:noFill/>
        </p:spPr>
        <p:txBody>
          <a:bodyPr wrap="square" lIns="18288" tIns="18288" rIns="18288" bIns="18288" anchor="ctr">
            <a:noAutofit/>
          </a:bodyPr>
          <a:lstStyle/>
          <a:p>
            <a:pPr marL="0" indent="0" algn="l">
              <a:lnSpc>
                <a:spcPct val="105000"/>
              </a:lnSpc>
              <a:buNone/>
            </a:pPr>
            <a:r>
              <a:rPr sz="1500">
                <a:solidFill>
                  <a:srgbClr val="1F2430"/>
                </a:solidFill>
              </a:rPr>
              <a:t>Separating stated from revealed importance changes the picture: much-discussed criteria can be thinly evidenced.</a:t>
            </a:r>
          </a:p>
        </p:txBody>
      </p:sp>
      <p:sp>
        <p:nvSpPr>
          <p:cNvPr id="22" name="Oval 21"/>
          <p:cNvSpPr/>
          <p:nvPr/>
        </p:nvSpPr>
        <p:spPr>
          <a:xfrm>
            <a:off x="6099048" y="5330952"/>
            <a:ext cx="512064" cy="512064"/>
          </a:xfrm>
          <a:prstGeom prst="ellipse">
            <a:avLst/>
          </a:prstGeom>
          <a:solidFill>
            <a:srgbClr val="272F3D"/>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noAutofit/>
          </a:bodyPr>
          <a:lstStyle/>
          <a:p>
            <a:pPr marL="0" indent="0" algn="ctr">
              <a:buNone/>
            </a:pPr>
            <a:r>
              <a:rPr sz="1700" b="1">
                <a:solidFill>
                  <a:srgbClr val="FFFFFF"/>
                </a:solidFill>
              </a:rPr>
              <a:t>4</a:t>
            </a:r>
          </a:p>
        </p:txBody>
      </p:sp>
      <p:sp>
        <p:nvSpPr>
          <p:cNvPr id="23" name="TextBox 22"/>
          <p:cNvSpPr txBox="1"/>
          <p:nvPr/>
        </p:nvSpPr>
        <p:spPr>
          <a:xfrm>
            <a:off x="6784848" y="5093208"/>
            <a:ext cx="4370832" cy="987552"/>
          </a:xfrm>
          <a:prstGeom prst="rect">
            <a:avLst/>
          </a:prstGeom>
          <a:noFill/>
        </p:spPr>
        <p:txBody>
          <a:bodyPr wrap="square" lIns="18288" tIns="18288" rIns="18288" bIns="18288" anchor="ctr">
            <a:noAutofit/>
          </a:bodyPr>
          <a:lstStyle/>
          <a:p>
            <a:pPr marL="0" indent="0" algn="l">
              <a:lnSpc>
                <a:spcPct val="105000"/>
              </a:lnSpc>
              <a:buNone/>
            </a:pPr>
            <a:r>
              <a:rPr sz="1500">
                <a:solidFill>
                  <a:srgbClr val="1F2430"/>
                </a:solidFill>
              </a:rPr>
              <a:t>Next: structured, bias-aware and explainable decision support, the aim of the DESUS project.</a:t>
            </a:r>
          </a:p>
        </p:txBody>
      </p:sp>
      <p:sp>
        <p:nvSpPr>
          <p:cNvPr id="25" name="Footer Placeholder 25"/>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
        <p:nvSpPr>
          <p:cNvPr id="26" name="Slide Number Placeholder 26"/>
          <p:cNvSpPr>
            <a:spLocks noGrp="1"/>
          </p:cNvSpPr>
          <p:nvPr>
            <p:ph type="sldNum" sz="quarter" idx="12"/>
          </p:nvPr>
        </p:nvSpPr>
        <p:spPr/>
        <p:txBody>
          <a:bodyPr/>
          <a:lstStyle/>
          <a:p>
            <a:fld id="{28C4B9FD-BBCD-4D20-BE68-D5FD8F544B57}" type="slidenum">
              <a:rPr lang="en-US"/>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 Θέση αριθμού διαφάνειας"/>
          <p:cNvSpPr>
            <a:spLocks noGrp="1"/>
          </p:cNvSpPr>
          <p:nvPr>
            <p:ph type="sldNum" sz="quarter" idx="12"/>
          </p:nvPr>
        </p:nvSpPr>
        <p:spPr/>
        <p:txBody>
          <a:bodyPr/>
          <a:lstStyle/>
          <a:p>
            <a:fld id="{28C4B9FD-BBCD-4D20-BE68-D5FD8F544B57}" type="slidenum">
              <a:rPr lang="el-GR" smtClean="0"/>
              <a:pPr/>
              <a:t>19</a:t>
            </a:fld>
            <a:endParaRPr lang="el-GR" dirty="0"/>
          </a:p>
        </p:txBody>
      </p:sp>
      <p:sp>
        <p:nvSpPr>
          <p:cNvPr id="10" name="2 - Θέση περιεχομένου">
            <a:extLst>
              <a:ext uri="{FF2B5EF4-FFF2-40B4-BE49-F238E27FC236}">
                <a16:creationId xmlns:a16="http://schemas.microsoft.com/office/drawing/2014/main" id="{DE816FFA-09A3-4D9E-8791-58A5BFBC2D65}"/>
              </a:ext>
            </a:extLst>
          </p:cNvPr>
          <p:cNvSpPr>
            <a:spLocks noGrp="1"/>
          </p:cNvSpPr>
          <p:nvPr>
            <p:ph idx="1"/>
          </p:nvPr>
        </p:nvSpPr>
        <p:spPr>
          <a:xfrm>
            <a:off x="1325880" y="1691640"/>
            <a:ext cx="9555480" cy="2103120"/>
          </a:xfrm>
        </p:spPr>
        <p:txBody>
          <a:bodyPr anchor="ctr">
            <a:noAutofit/>
          </a:bodyPr>
          <a:lstStyle/>
          <a:p>
            <a:pPr marL="0" indent="0" algn="ctr">
              <a:buNone/>
            </a:pPr>
            <a:r>
              <a:rPr sz="4000" b="1">
                <a:solidFill>
                  <a:srgbClr val="272F3D"/>
                </a:solidFill>
              </a:rPr>
              <a:t>THANK YOU FOR YOUR ATTENTION</a:t>
            </a:r>
            <a:endParaRPr lang="en-US" sz="4000" dirty="0"/>
          </a:p>
          <a:p>
            <a:pPr marL="0" indent="0" algn="ctr">
              <a:spcBef>
                <a:spcPts val="1400"/>
              </a:spcBef>
              <a:buNone/>
            </a:pPr>
            <a:r>
              <a:rPr sz="2600">
                <a:solidFill>
                  <a:srgbClr val="CE1E82"/>
                </a:solidFill>
              </a:rPr>
              <a:t>Questions and discussion</a:t>
            </a:r>
          </a:p>
        </p:txBody>
      </p:sp>
      <p:sp>
        <p:nvSpPr>
          <p:cNvPr id="11" name="Rounded Rectangle 10"/>
          <p:cNvSpPr/>
          <p:nvPr/>
        </p:nvSpPr>
        <p:spPr>
          <a:xfrm>
            <a:off x="1463040" y="4160520"/>
            <a:ext cx="9281160" cy="1600200"/>
          </a:xfrm>
          <a:prstGeom prst="roundRect">
            <a:avLst>
              <a:gd name="adj" fmla="val 6857"/>
            </a:avLst>
          </a:prstGeom>
          <a:solidFill>
            <a:srgbClr val="F3F4F6"/>
          </a:solidFill>
          <a:ln>
            <a:noFill/>
          </a:ln>
          <a:effectLst/>
        </p:spPr>
        <p:style>
          <a:lnRef idx="1">
            <a:schemeClr val="accent1"/>
          </a:lnRef>
          <a:fillRef idx="3">
            <a:schemeClr val="accent1"/>
          </a:fillRef>
          <a:effectRef idx="2">
            <a:schemeClr val="accent1"/>
          </a:effectRef>
          <a:fontRef idx="minor">
            <a:schemeClr val="lt1"/>
          </a:fontRef>
        </p:style>
        <p:txBody>
          <a:bodyPr wrap="square" lIns="320040" tIns="91440" rIns="320040" bIns="91440" rtlCol="0" anchor="ctr">
            <a:noAutofit/>
          </a:bodyPr>
          <a:lstStyle/>
          <a:p>
            <a:pPr marL="0" indent="0" algn="ctr">
              <a:lnSpc>
                <a:spcPct val="105000"/>
              </a:lnSpc>
              <a:buNone/>
            </a:pPr>
            <a:r>
              <a:rPr sz="1400" b="1" dirty="0">
                <a:solidFill>
                  <a:srgbClr val="272F3D"/>
                </a:solidFill>
              </a:rPr>
              <a:t>Acknowledgment. </a:t>
            </a:r>
            <a:r>
              <a:rPr sz="1400" dirty="0">
                <a:solidFill>
                  <a:srgbClr val="1F2430"/>
                </a:solidFill>
              </a:rPr>
              <a:t>This research was conducted within the DESUS project, “A decision support system for predicting the financing of Greek start-ups”, hosted by the Hellenic Open University and funded by the Hellenic Foundation for Research and Innovation (H.F.R.I.), Project ID 23669.</a:t>
            </a:r>
          </a:p>
          <a:p>
            <a:pPr marL="0" indent="0" algn="ctr">
              <a:spcBef>
                <a:spcPts val="800"/>
              </a:spcBef>
              <a:buNone/>
            </a:pPr>
            <a:r>
              <a:rPr sz="1400" b="1" dirty="0">
                <a:solidFill>
                  <a:srgbClr val="CE1E82"/>
                </a:solidFill>
              </a:rPr>
              <a:t>acclab.eap.gr/</a:t>
            </a:r>
            <a:r>
              <a:rPr sz="1400" b="1" dirty="0" err="1">
                <a:solidFill>
                  <a:srgbClr val="CE1E82"/>
                </a:solidFill>
              </a:rPr>
              <a:t>desus</a:t>
            </a:r>
            <a:endParaRPr sz="1400" b="1" dirty="0">
              <a:solidFill>
                <a:srgbClr val="CE1E82"/>
              </a:solidFill>
            </a:endParaRPr>
          </a:p>
        </p:txBody>
      </p:sp>
      <p:sp>
        <p:nvSpPr>
          <p:cNvPr id="12" name="Footer Placeholder 12"/>
          <p:cNvSpPr>
            <a:spLocks noGrp="1"/>
          </p:cNvSpPr>
          <p:nvPr>
            <p:ph type="ftr" sz="quarter" idx="11"/>
          </p:nvPr>
        </p:nvSpPr>
        <p:spPr/>
        <p:txBody>
          <a:bodyPr/>
          <a:lstStyle/>
          <a:p>
            <a:pPr algn="ctr"/>
            <a:r>
              <a:rPr lang="en-US" sz="1200" dirty="0">
                <a:solidFill>
                  <a:schemeClr val="tx1">
                    <a:tint val="75000"/>
                  </a:schemeClr>
                </a:solidFill>
                <a:latin typeface="+mn-lt"/>
                <a:cs typeface="+mn-cs"/>
              </a:rPr>
              <a:t>ICBE 2026</a:t>
            </a:r>
            <a:endParaRPr lang="en-US" sz="1200" dirty="0"/>
          </a:p>
        </p:txBody>
      </p:sp>
    </p:spTree>
    <p:extLst>
      <p:ext uri="{BB962C8B-B14F-4D97-AF65-F5344CB8AC3E}">
        <p14:creationId xmlns:p14="http://schemas.microsoft.com/office/powerpoint/2010/main" val="37249418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(1–8)</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A2</a:t>
            </a:r>
          </a:p>
        </p:txBody>
      </p:sp>
      <p:sp>
        <p:nvSpPr>
          <p:cNvPr id="6" name="Rounded Rectangle 5"/>
          <p:cNvSpPr/>
          <p:nvPr/>
        </p:nvSpPr>
        <p:spPr>
          <a:xfrm>
            <a:off x="1051560" y="2011680"/>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01</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Alexy et al. (2012)</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Social capital of venture capitalists and start-up funding.</a:t>
            </a:r>
          </a:p>
        </p:txBody>
      </p:sp>
      <p:sp>
        <p:nvSpPr>
          <p:cNvPr id="10" name="Rounded Rectangle 9"/>
          <p:cNvSpPr/>
          <p:nvPr/>
        </p:nvSpPr>
        <p:spPr>
          <a:xfrm>
            <a:off x="1051560"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02</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Andreoli &amp; ten Rouwelaar (2024)</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 investment selection: An exploratory assessment of the role of entrepreneur…</a:t>
            </a:r>
          </a:p>
        </p:txBody>
      </p:sp>
      <p:sp>
        <p:nvSpPr>
          <p:cNvPr id="14" name="Rounded Rectangle 13"/>
          <p:cNvSpPr/>
          <p:nvPr/>
        </p:nvSpPr>
        <p:spPr>
          <a:xfrm>
            <a:off x="1051560"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03</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Arroyo et al. (2019)</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Assessment of machine learning performance for decision support in venture capital investments.</a:t>
            </a:r>
          </a:p>
        </p:txBody>
      </p:sp>
      <p:sp>
        <p:nvSpPr>
          <p:cNvPr id="18" name="Rounded Rectangle 17"/>
          <p:cNvSpPr/>
          <p:nvPr/>
        </p:nvSpPr>
        <p:spPr>
          <a:xfrm>
            <a:off x="1051560"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04</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Baeyens et al. (2006)</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capitalists’ selection process: The case of biotechnology proposals.</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05</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Bai &amp; Zhao (2021)</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Startup investment decision support: Application of venture capital scorecards using machine learning…</a:t>
            </a:r>
          </a:p>
        </p:txBody>
      </p:sp>
      <p:sp>
        <p:nvSpPr>
          <p:cNvPr id="26" name="Rounded Rectangle 25"/>
          <p:cNvSpPr/>
          <p:nvPr/>
        </p:nvSpPr>
        <p:spPr>
          <a:xfrm>
            <a:off x="6190488"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06</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Batjargal &amp; Liu (2004)</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Entrepreneurs’ access to private equity in China: The role of social capital.</a:t>
            </a:r>
          </a:p>
        </p:txBody>
      </p:sp>
      <p:sp>
        <p:nvSpPr>
          <p:cNvPr id="30" name="Rounded Rectangle 29"/>
          <p:cNvSpPr/>
          <p:nvPr/>
        </p:nvSpPr>
        <p:spPr>
          <a:xfrm>
            <a:off x="6190488"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07</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Bayar &amp; Kesici (2024)</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The impact of social media on venture capital financing: Evidence from Twitter interactions.</a:t>
            </a:r>
          </a:p>
        </p:txBody>
      </p:sp>
      <p:sp>
        <p:nvSpPr>
          <p:cNvPr id="34" name="Rounded Rectangle 33"/>
          <p:cNvSpPr/>
          <p:nvPr/>
        </p:nvSpPr>
        <p:spPr>
          <a:xfrm>
            <a:off x="6190488" y="4974336"/>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08</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Bellucci et al. (2023)</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 financing and green patenting.</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(9–16)</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A3</a:t>
            </a:r>
          </a:p>
        </p:txBody>
      </p:sp>
      <p:sp>
        <p:nvSpPr>
          <p:cNvPr id="6" name="Rounded Rectangle 5"/>
          <p:cNvSpPr/>
          <p:nvPr/>
        </p:nvSpPr>
        <p:spPr>
          <a:xfrm>
            <a:off x="1051560" y="2011680"/>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09</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Bengtsson &amp; Hsu (2015)</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Ethnic matching in the U.S. venture capital market.</a:t>
            </a:r>
          </a:p>
        </p:txBody>
      </p:sp>
      <p:sp>
        <p:nvSpPr>
          <p:cNvPr id="10" name="Rounded Rectangle 9"/>
          <p:cNvSpPr/>
          <p:nvPr/>
        </p:nvSpPr>
        <p:spPr>
          <a:xfrm>
            <a:off x="1051560"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10</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Bhattacharyya &amp; Subrahmanya (2024)</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Determinants of a digital start-up’s access to VC financing in India: A signaling theory perspective.</a:t>
            </a:r>
          </a:p>
        </p:txBody>
      </p:sp>
      <p:sp>
        <p:nvSpPr>
          <p:cNvPr id="14" name="Rounded Rectangle 13"/>
          <p:cNvSpPr/>
          <p:nvPr/>
        </p:nvSpPr>
        <p:spPr>
          <a:xfrm>
            <a:off x="1051560"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11</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Bottazzi et al. (2016)</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The importance of trust for investment: Evidence from venture capital.</a:t>
            </a:r>
          </a:p>
        </p:txBody>
      </p:sp>
      <p:sp>
        <p:nvSpPr>
          <p:cNvPr id="18" name="Rounded Rectangle 17"/>
          <p:cNvSpPr/>
          <p:nvPr/>
        </p:nvSpPr>
        <p:spPr>
          <a:xfrm>
            <a:off x="1051560" y="4974336"/>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12</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Castellaneta et al. (2016)</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The effect of trade secret legal protection on venture capital investments: Evidence from the…</a:t>
            </a:r>
          </a:p>
        </p:txBody>
      </p:sp>
      <p:sp>
        <p:nvSpPr>
          <p:cNvPr id="22" name="Rounded Rectangle 21"/>
          <p:cNvSpPr/>
          <p:nvPr/>
        </p:nvSpPr>
        <p:spPr>
          <a:xfrm>
            <a:off x="6190488" y="2011680"/>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13</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Chen et al. (2009)</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Entrepreneur passion and preparedness in business plan presentations: A persuasion analysis of venture…</a:t>
            </a:r>
          </a:p>
        </p:txBody>
      </p:sp>
      <p:sp>
        <p:nvSpPr>
          <p:cNvPr id="26" name="Rounded Rectangle 25"/>
          <p:cNvSpPr/>
          <p:nvPr/>
        </p:nvSpPr>
        <p:spPr>
          <a:xfrm>
            <a:off x="6190488"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14</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Choi (2024)</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Startup success prediction with PCA-enhanced machine learning models.</a:t>
            </a:r>
          </a:p>
        </p:txBody>
      </p:sp>
      <p:sp>
        <p:nvSpPr>
          <p:cNvPr id="30" name="Rounded Rectangle 29"/>
          <p:cNvSpPr/>
          <p:nvPr/>
        </p:nvSpPr>
        <p:spPr>
          <a:xfrm>
            <a:off x="6190488"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15</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Conti, Thursby &amp; Rothaermel (2013)</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Show me the right stuff: Signals for high-tech startups.</a:t>
            </a:r>
          </a:p>
        </p:txBody>
      </p:sp>
      <p:sp>
        <p:nvSpPr>
          <p:cNvPr id="34" name="Rounded Rectangle 33"/>
          <p:cNvSpPr/>
          <p:nvPr/>
        </p:nvSpPr>
        <p:spPr>
          <a:xfrm>
            <a:off x="6190488"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16</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Conti, Thursby &amp; Thursby (2013)</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Patents as signals for startup financing.</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(17–24)</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A4</a:t>
            </a:r>
          </a:p>
        </p:txBody>
      </p:sp>
      <p:sp>
        <p:nvSpPr>
          <p:cNvPr id="6" name="Rounded Rectangle 5"/>
          <p:cNvSpPr/>
          <p:nvPr/>
        </p:nvSpPr>
        <p:spPr>
          <a:xfrm>
            <a:off x="1051560"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17</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Cumming (2006)</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Adverse selection and capital structure: Evidence from venture capital.</a:t>
            </a:r>
          </a:p>
        </p:txBody>
      </p:sp>
      <p:sp>
        <p:nvSpPr>
          <p:cNvPr id="10" name="Rounded Rectangle 9"/>
          <p:cNvSpPr/>
          <p:nvPr/>
        </p:nvSpPr>
        <p:spPr>
          <a:xfrm>
            <a:off x="1051560"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18</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Dahooie et al. (2025)</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 dilemma: Which start-up to invest in?</a:t>
            </a:r>
          </a:p>
        </p:txBody>
      </p:sp>
      <p:sp>
        <p:nvSpPr>
          <p:cNvPr id="14" name="Rounded Rectangle 13"/>
          <p:cNvSpPr/>
          <p:nvPr/>
        </p:nvSpPr>
        <p:spPr>
          <a:xfrm>
            <a:off x="1051560"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19</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Ferrary (2010)</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Syndication of venture capital investment: The art of resource pooling.</a:t>
            </a:r>
          </a:p>
        </p:txBody>
      </p:sp>
      <p:sp>
        <p:nvSpPr>
          <p:cNvPr id="18" name="Rounded Rectangle 17"/>
          <p:cNvSpPr/>
          <p:nvPr/>
        </p:nvSpPr>
        <p:spPr>
          <a:xfrm>
            <a:off x="1051560" y="4974336"/>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20</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Franke et al. (2008)</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capitalists’ evaluations of start-up teams: Trade-offs, knock-out criteria, and the impact of…</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21</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Fried &amp; Hisrich (1994)</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Toward a model of venture capital investment decision making.</a:t>
            </a:r>
          </a:p>
        </p:txBody>
      </p:sp>
      <p:sp>
        <p:nvSpPr>
          <p:cNvPr id="26" name="Rounded Rectangle 25"/>
          <p:cNvSpPr/>
          <p:nvPr/>
        </p:nvSpPr>
        <p:spPr>
          <a:xfrm>
            <a:off x="6190488"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22</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Gompers et al. (2020)</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How do venture capitalists make decisions?</a:t>
            </a:r>
          </a:p>
        </p:txBody>
      </p:sp>
      <p:sp>
        <p:nvSpPr>
          <p:cNvPr id="30" name="Rounded Rectangle 29"/>
          <p:cNvSpPr/>
          <p:nvPr/>
        </p:nvSpPr>
        <p:spPr>
          <a:xfrm>
            <a:off x="6190488"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23</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Hall &amp; Hofer (1993)</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capitalists’ decision criteria in new venture evaluation.</a:t>
            </a:r>
          </a:p>
        </p:txBody>
      </p:sp>
      <p:sp>
        <p:nvSpPr>
          <p:cNvPr id="34" name="Rounded Rectangle 33"/>
          <p:cNvSpPr/>
          <p:nvPr/>
        </p:nvSpPr>
        <p:spPr>
          <a:xfrm>
            <a:off x="6190488" y="4974336"/>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24</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Hellmann &amp; Puri (2000)</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The interaction between product market and financing strategy: The role of venture capital.</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(25–32)</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A5</a:t>
            </a:r>
          </a:p>
        </p:txBody>
      </p:sp>
      <p:sp>
        <p:nvSpPr>
          <p:cNvPr id="6" name="Rounded Rectangle 5"/>
          <p:cNvSpPr/>
          <p:nvPr/>
        </p:nvSpPr>
        <p:spPr>
          <a:xfrm>
            <a:off x="1051560" y="2011680"/>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25</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Hoenig &amp; Henkel (2015)</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Quality signals? The role of patents, alliances, and team experience in venture capital financing.</a:t>
            </a:r>
          </a:p>
        </p:txBody>
      </p:sp>
      <p:sp>
        <p:nvSpPr>
          <p:cNvPr id="10" name="Rounded Rectangle 9"/>
          <p:cNvSpPr/>
          <p:nvPr/>
        </p:nvSpPr>
        <p:spPr>
          <a:xfrm>
            <a:off x="1051560"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26</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Hsu (2007)</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Experienced entrepreneurial founders, organizational capital, and venture capital funding.</a:t>
            </a:r>
          </a:p>
        </p:txBody>
      </p:sp>
      <p:sp>
        <p:nvSpPr>
          <p:cNvPr id="14" name="Rounded Rectangle 13"/>
          <p:cNvSpPr/>
          <p:nvPr/>
        </p:nvSpPr>
        <p:spPr>
          <a:xfrm>
            <a:off x="1051560"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27</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Kaplan &amp; Strömberg (2004)</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Characteristics, contracts, and actions: Evidence from venture capitalist analyses.</a:t>
            </a:r>
          </a:p>
        </p:txBody>
      </p:sp>
      <p:sp>
        <p:nvSpPr>
          <p:cNvPr id="18" name="Rounded Rectangle 17"/>
          <p:cNvSpPr/>
          <p:nvPr/>
        </p:nvSpPr>
        <p:spPr>
          <a:xfrm>
            <a:off x="1051560"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28</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Karlstrøm et al. (2024)</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Talking with venture capitalists: Gender perceptions in investment decisions.</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29</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Khan (1987)</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Assessing venture capital investments with noncompensatory behavioral decision models.</a:t>
            </a:r>
          </a:p>
        </p:txBody>
      </p:sp>
      <p:sp>
        <p:nvSpPr>
          <p:cNvPr id="26" name="Rounded Rectangle 25"/>
          <p:cNvSpPr/>
          <p:nvPr/>
        </p:nvSpPr>
        <p:spPr>
          <a:xfrm>
            <a:off x="6190488"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30</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Kim et al. (2023)</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How to succeed in the market? Predicting startup success using a machine learning approach.</a:t>
            </a:r>
          </a:p>
        </p:txBody>
      </p:sp>
      <p:sp>
        <p:nvSpPr>
          <p:cNvPr id="30" name="Rounded Rectangle 29"/>
          <p:cNvSpPr/>
          <p:nvPr/>
        </p:nvSpPr>
        <p:spPr>
          <a:xfrm>
            <a:off x="6190488"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31</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Kirsch et al. (2009)</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Form or substance: The role of business plans in venture capital decision making.</a:t>
            </a:r>
          </a:p>
        </p:txBody>
      </p:sp>
      <p:sp>
        <p:nvSpPr>
          <p:cNvPr id="34" name="Rounded Rectangle 33"/>
          <p:cNvSpPr/>
          <p:nvPr/>
        </p:nvSpPr>
        <p:spPr>
          <a:xfrm>
            <a:off x="6190488"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32</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Knockaert et al. (2010)</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The extent and nature of heterogeneity of venture capital selection behaviour in new technology-based…</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(33–40)</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A6</a:t>
            </a:r>
          </a:p>
        </p:txBody>
      </p:sp>
      <p:sp>
        <p:nvSpPr>
          <p:cNvPr id="6" name="Rounded Rectangle 5"/>
          <p:cNvSpPr/>
          <p:nvPr/>
        </p:nvSpPr>
        <p:spPr>
          <a:xfrm>
            <a:off x="1051560"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33</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Kollmann &amp; Kuckertz (2010)</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Evaluation uncertainty of venture capitalists’ investment criteria.</a:t>
            </a:r>
          </a:p>
        </p:txBody>
      </p:sp>
      <p:sp>
        <p:nvSpPr>
          <p:cNvPr id="10" name="Rounded Rectangle 9"/>
          <p:cNvSpPr/>
          <p:nvPr/>
        </p:nvSpPr>
        <p:spPr>
          <a:xfrm>
            <a:off x="1051560"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34</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Kyrylych &amp; Povstenko (2023)</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Multi-criteria analysis of startup investment alternatives using the hierarchy method.</a:t>
            </a:r>
          </a:p>
        </p:txBody>
      </p:sp>
      <p:sp>
        <p:nvSpPr>
          <p:cNvPr id="14" name="Rounded Rectangle 13"/>
          <p:cNvSpPr/>
          <p:nvPr/>
        </p:nvSpPr>
        <p:spPr>
          <a:xfrm>
            <a:off x="1051560"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35</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Lu et al. (2021)</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Evaluation and selection of Chinese government venture capital investment projects: A research based…</a:t>
            </a:r>
          </a:p>
        </p:txBody>
      </p:sp>
      <p:sp>
        <p:nvSpPr>
          <p:cNvPr id="18" name="Rounded Rectangle 17"/>
          <p:cNvSpPr/>
          <p:nvPr/>
        </p:nvSpPr>
        <p:spPr>
          <a:xfrm>
            <a:off x="1051560"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36</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Maarouf et al. (2025)</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 fused large language model for predicting startup success.</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37</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MacMillan et al. (1985)</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Criteria used by venture capitalists to evaluate new venture proposals.</a:t>
            </a:r>
          </a:p>
        </p:txBody>
      </p:sp>
      <p:sp>
        <p:nvSpPr>
          <p:cNvPr id="26" name="Rounded Rectangle 25"/>
          <p:cNvSpPr/>
          <p:nvPr/>
        </p:nvSpPr>
        <p:spPr>
          <a:xfrm>
            <a:off x="6190488"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38</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Milkova et al. (2018)</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capitalists decision making: Applying analytic network process to the startups evaluation.</a:t>
            </a:r>
          </a:p>
        </p:txBody>
      </p:sp>
      <p:sp>
        <p:nvSpPr>
          <p:cNvPr id="30" name="Rounded Rectangle 29"/>
          <p:cNvSpPr/>
          <p:nvPr/>
        </p:nvSpPr>
        <p:spPr>
          <a:xfrm>
            <a:off x="6190488"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39</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Moritz et al. (2022)</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VC investors’ venture screening: The role of the decision maker’s education and experience.</a:t>
            </a:r>
          </a:p>
        </p:txBody>
      </p:sp>
      <p:sp>
        <p:nvSpPr>
          <p:cNvPr id="34" name="Rounded Rectangle 33"/>
          <p:cNvSpPr/>
          <p:nvPr/>
        </p:nvSpPr>
        <p:spPr>
          <a:xfrm>
            <a:off x="6190488"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40</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Muzyka et al. (1996)</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Trade-offs in the investment decisons of European venture capitalists.</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(41–48)</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A7</a:t>
            </a:r>
          </a:p>
        </p:txBody>
      </p:sp>
      <p:sp>
        <p:nvSpPr>
          <p:cNvPr id="6" name="Rounded Rectangle 5"/>
          <p:cNvSpPr/>
          <p:nvPr/>
        </p:nvSpPr>
        <p:spPr>
          <a:xfrm>
            <a:off x="1051560"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41</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Nanda et al. (2020)</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The persistent effect of initial success: Evidence from venture capital.</a:t>
            </a:r>
          </a:p>
        </p:txBody>
      </p:sp>
      <p:sp>
        <p:nvSpPr>
          <p:cNvPr id="10" name="Rounded Rectangle 9"/>
          <p:cNvSpPr/>
          <p:nvPr/>
        </p:nvSpPr>
        <p:spPr>
          <a:xfrm>
            <a:off x="1051560"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42</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Nguyen et al. (2024)</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Benevolent sexism and the gender gap in startup evaluation.</a:t>
            </a:r>
          </a:p>
        </p:txBody>
      </p:sp>
      <p:sp>
        <p:nvSpPr>
          <p:cNvPr id="14" name="Rounded Rectangle 13"/>
          <p:cNvSpPr/>
          <p:nvPr/>
        </p:nvSpPr>
        <p:spPr>
          <a:xfrm>
            <a:off x="1051560"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43</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Prohorovs et al. (2019)</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Startup success factors in the capital attraction stage: Founders’ perspective.</a:t>
            </a:r>
          </a:p>
        </p:txBody>
      </p:sp>
      <p:sp>
        <p:nvSpPr>
          <p:cNvPr id="18" name="Rounded Rectangle 17"/>
          <p:cNvSpPr/>
          <p:nvPr/>
        </p:nvSpPr>
        <p:spPr>
          <a:xfrm>
            <a:off x="1051560"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44</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Quan &amp; Lu (2024)</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Enhancing innovation management and venture capital evaluation via advanced deep learning techniques.</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45</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Razaghzadeh Bidgoli et al. (2024)</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Predicting the success of startups using a machine learning approach.</a:t>
            </a:r>
          </a:p>
        </p:txBody>
      </p:sp>
      <p:sp>
        <p:nvSpPr>
          <p:cNvPr id="26" name="Rounded Rectangle 25"/>
          <p:cNvSpPr/>
          <p:nvPr/>
        </p:nvSpPr>
        <p:spPr>
          <a:xfrm>
            <a:off x="6190488"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46</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Rehman et al. (2024)</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An investigation into the determinants of venture capital investment: Evidence from emerging economies…</a:t>
            </a:r>
          </a:p>
        </p:txBody>
      </p:sp>
      <p:sp>
        <p:nvSpPr>
          <p:cNvPr id="30" name="Rounded Rectangle 29"/>
          <p:cNvSpPr/>
          <p:nvPr/>
        </p:nvSpPr>
        <p:spPr>
          <a:xfrm>
            <a:off x="6190488"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47</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Riquelme &amp; Rickards (1992)</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Hybrid conjoint analysis: An estimation probe in new venture decisions.</a:t>
            </a:r>
          </a:p>
        </p:txBody>
      </p:sp>
      <p:sp>
        <p:nvSpPr>
          <p:cNvPr id="34" name="Rounded Rectangle 33"/>
          <p:cNvSpPr/>
          <p:nvPr/>
        </p:nvSpPr>
        <p:spPr>
          <a:xfrm>
            <a:off x="6190488"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48</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Serrano-Cinca &amp; Gutiérrez-Nieto (2013)</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 decision support system for financial and social investment.</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(49–56)</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A8</a:t>
            </a:r>
          </a:p>
        </p:txBody>
      </p:sp>
      <p:sp>
        <p:nvSpPr>
          <p:cNvPr id="6" name="Rounded Rectangle 5"/>
          <p:cNvSpPr/>
          <p:nvPr/>
        </p:nvSpPr>
        <p:spPr>
          <a:xfrm>
            <a:off x="1051560"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49</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Setty et al. (2024)</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Cost-sensitive machine learning to support startup investment decisions.</a:t>
            </a:r>
          </a:p>
        </p:txBody>
      </p:sp>
      <p:sp>
        <p:nvSpPr>
          <p:cNvPr id="10" name="Rounded Rectangle 9"/>
          <p:cNvSpPr/>
          <p:nvPr/>
        </p:nvSpPr>
        <p:spPr>
          <a:xfrm>
            <a:off x="1051560" y="2999232"/>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50</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Shane &amp; Stuart (2002)</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Organizational endowments and the performance of university start-ups.</a:t>
            </a:r>
          </a:p>
        </p:txBody>
      </p:sp>
      <p:sp>
        <p:nvSpPr>
          <p:cNvPr id="14" name="Rounded Rectangle 13"/>
          <p:cNvSpPr/>
          <p:nvPr/>
        </p:nvSpPr>
        <p:spPr>
          <a:xfrm>
            <a:off x="1051560"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51</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Shao &amp; Sun (2021)</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Entrepreneurs’ social capital and venture capital financing.</a:t>
            </a:r>
          </a:p>
        </p:txBody>
      </p:sp>
      <p:sp>
        <p:nvSpPr>
          <p:cNvPr id="18" name="Rounded Rectangle 17"/>
          <p:cNvSpPr/>
          <p:nvPr/>
        </p:nvSpPr>
        <p:spPr>
          <a:xfrm>
            <a:off x="1051560"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52</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Shi et al. (2024)</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Machine learning models for early-stage investment decision making in startups.</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53</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Silva (2004)</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Venture capitalists’ decision-making in small equity markets: A case study using participant…</a:t>
            </a:r>
          </a:p>
        </p:txBody>
      </p:sp>
      <p:sp>
        <p:nvSpPr>
          <p:cNvPr id="26" name="Rounded Rectangle 25"/>
          <p:cNvSpPr/>
          <p:nvPr/>
        </p:nvSpPr>
        <p:spPr>
          <a:xfrm>
            <a:off x="6190488"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54</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Skare et al. (2023)</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 decision-making support model for financing start-up projects by venture capital funds on a…</a:t>
            </a:r>
          </a:p>
        </p:txBody>
      </p:sp>
      <p:sp>
        <p:nvSpPr>
          <p:cNvPr id="30" name="Rounded Rectangle 29"/>
          <p:cNvSpPr/>
          <p:nvPr/>
        </p:nvSpPr>
        <p:spPr>
          <a:xfrm>
            <a:off x="6190488"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55</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Snellman &amp; Solal (2023)</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Does investor gender matter for the success of female entrepreneurs? Gender homophily and the stigma…</a:t>
            </a:r>
          </a:p>
        </p:txBody>
      </p:sp>
      <p:sp>
        <p:nvSpPr>
          <p:cNvPr id="34" name="Rounded Rectangle 33"/>
          <p:cNvSpPr/>
          <p:nvPr/>
        </p:nvSpPr>
        <p:spPr>
          <a:xfrm>
            <a:off x="6190488"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56</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Tangkesalu &amp; Suseno (2018)</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Information system of performance assessment on startup business using Simple Multi-Attribute Rating…</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(57–64)</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A9</a:t>
            </a:r>
          </a:p>
        </p:txBody>
      </p:sp>
      <p:sp>
        <p:nvSpPr>
          <p:cNvPr id="6" name="Rounded Rectangle 5"/>
          <p:cNvSpPr/>
          <p:nvPr/>
        </p:nvSpPr>
        <p:spPr>
          <a:xfrm>
            <a:off x="1051560"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57</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Tian et al. (2019)</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480" b="0">
                <a:solidFill>
                  <a:srgbClr val="596273"/>
                </a:solidFill>
                <a:latin typeface="Calibri"/>
              </a:rPr>
              <a:t>Group decision-making models for venture capitalists: The PROMETHEE…</a:t>
            </a:r>
          </a:p>
        </p:txBody>
      </p:sp>
      <p:sp>
        <p:nvSpPr>
          <p:cNvPr id="10" name="Rounded Rectangle 9"/>
          <p:cNvSpPr/>
          <p:nvPr/>
        </p:nvSpPr>
        <p:spPr>
          <a:xfrm>
            <a:off x="1051560"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58</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Tyebjee &amp; Bruno (1984)</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 model of venture capitalist investment activity.</a:t>
            </a:r>
          </a:p>
        </p:txBody>
      </p:sp>
      <p:sp>
        <p:nvSpPr>
          <p:cNvPr id="14" name="Rounded Rectangle 13"/>
          <p:cNvSpPr/>
          <p:nvPr/>
        </p:nvSpPr>
        <p:spPr>
          <a:xfrm>
            <a:off x="1051560"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59</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van Balen et al. (2019)</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Do disruptive visions pay off? The impact of disruptive entrepreneurial visions on venture funding.</a:t>
            </a:r>
          </a:p>
        </p:txBody>
      </p:sp>
      <p:sp>
        <p:nvSpPr>
          <p:cNvPr id="18" name="Rounded Rectangle 17"/>
          <p:cNvSpPr/>
          <p:nvPr/>
        </p:nvSpPr>
        <p:spPr>
          <a:xfrm>
            <a:off x="1051560" y="4974336"/>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60</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Warnick et al. (2018)</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Passion for entrepreneurship or passion for the product? A conjoint analysis of angel and VC decision-…</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61</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Wei et al. (2025)</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To shine or not to shine: Startup success prediction by exploiting technological and venture-capital-…</a:t>
            </a:r>
          </a:p>
        </p:txBody>
      </p:sp>
      <p:sp>
        <p:nvSpPr>
          <p:cNvPr id="26" name="Rounded Rectangle 25"/>
          <p:cNvSpPr/>
          <p:nvPr/>
        </p:nvSpPr>
        <p:spPr>
          <a:xfrm>
            <a:off x="6190488"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6300216"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62</a:t>
            </a:r>
          </a:p>
        </p:txBody>
      </p:sp>
      <p:sp>
        <p:nvSpPr>
          <p:cNvPr id="28" name="TextBox 27"/>
          <p:cNvSpPr txBox="1"/>
          <p:nvPr/>
        </p:nvSpPr>
        <p:spPr>
          <a:xfrm>
            <a:off x="6748272"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Wesley et al. (2022)</a:t>
            </a:r>
          </a:p>
        </p:txBody>
      </p:sp>
      <p:sp>
        <p:nvSpPr>
          <p:cNvPr id="29" name="TextBox 28"/>
          <p:cNvSpPr txBox="1"/>
          <p:nvPr/>
        </p:nvSpPr>
        <p:spPr>
          <a:xfrm>
            <a:off x="6336792"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Will the startup succeed in your eyes? Venture evaluation of resource providers during entrepreneurs’…</a:t>
            </a:r>
          </a:p>
        </p:txBody>
      </p:sp>
      <p:sp>
        <p:nvSpPr>
          <p:cNvPr id="30" name="Rounded Rectangle 29"/>
          <p:cNvSpPr/>
          <p:nvPr/>
        </p:nvSpPr>
        <p:spPr>
          <a:xfrm>
            <a:off x="6190488" y="3986784"/>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TextBox 30"/>
          <p:cNvSpPr txBox="1"/>
          <p:nvPr/>
        </p:nvSpPr>
        <p:spPr>
          <a:xfrm>
            <a:off x="6300216"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63</a:t>
            </a:r>
          </a:p>
        </p:txBody>
      </p:sp>
      <p:sp>
        <p:nvSpPr>
          <p:cNvPr id="32" name="TextBox 31"/>
          <p:cNvSpPr txBox="1"/>
          <p:nvPr/>
        </p:nvSpPr>
        <p:spPr>
          <a:xfrm>
            <a:off x="6748272"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Yang et al. (2023)</a:t>
            </a:r>
          </a:p>
        </p:txBody>
      </p:sp>
      <p:sp>
        <p:nvSpPr>
          <p:cNvPr id="33" name="TextBox 32"/>
          <p:cNvSpPr txBox="1"/>
          <p:nvPr/>
        </p:nvSpPr>
        <p:spPr>
          <a:xfrm>
            <a:off x="6336792"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Mitigating information asymmetry to acquire venture capital financing for digital startups in China:…</a:t>
            </a:r>
          </a:p>
        </p:txBody>
      </p:sp>
      <p:sp>
        <p:nvSpPr>
          <p:cNvPr id="34" name="Rounded Rectangle 33"/>
          <p:cNvSpPr/>
          <p:nvPr/>
        </p:nvSpPr>
        <p:spPr>
          <a:xfrm>
            <a:off x="6190488" y="4974336"/>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6300216"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64</a:t>
            </a:r>
          </a:p>
        </p:txBody>
      </p:sp>
      <p:sp>
        <p:nvSpPr>
          <p:cNvPr id="36" name="TextBox 35"/>
          <p:cNvSpPr txBox="1"/>
          <p:nvPr/>
        </p:nvSpPr>
        <p:spPr>
          <a:xfrm>
            <a:off x="6748272"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Zacharakis &amp; Meyer (1998)</a:t>
            </a:r>
          </a:p>
        </p:txBody>
      </p:sp>
      <p:sp>
        <p:nvSpPr>
          <p:cNvPr id="37" name="TextBox 36"/>
          <p:cNvSpPr txBox="1"/>
          <p:nvPr/>
        </p:nvSpPr>
        <p:spPr>
          <a:xfrm>
            <a:off x="6336792"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A lack of insight: Do venture capitalists really understand their own decision process?</a:t>
            </a:r>
          </a:p>
        </p:txBody>
      </p:sp>
      <p:sp>
        <p:nvSpPr>
          <p:cNvPr id="38" name="TextBox 37"/>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3794760" y="320040"/>
            <a:ext cx="7315200" cy="1115568"/>
          </a:xfrm>
          <a:prstGeom prst="rect">
            <a:avLst/>
          </a:prstGeom>
          <a:noFill/>
        </p:spPr>
        <p:txBody>
          <a:bodyPr wrap="square" lIns="0" tIns="0" rIns="0" bIns="0" anchor="t">
            <a:spAutoFit/>
          </a:bodyPr>
          <a:lstStyle/>
          <a:p>
            <a:pPr algn="l">
              <a:lnSpc>
                <a:spcPct val="106000"/>
              </a:lnSpc>
              <a:spcBef>
                <a:spcPts val="0"/>
              </a:spcBef>
              <a:spcAft>
                <a:spcPts val="500"/>
              </a:spcAft>
            </a:pPr>
            <a:r>
              <a:rPr sz="3100" b="1">
                <a:solidFill>
                  <a:srgbClr val="262F3D"/>
                </a:solidFill>
                <a:latin typeface="Calibri"/>
              </a:rPr>
              <a:t>The 69 reviewed studies (65–69)</a:t>
            </a:r>
          </a:p>
        </p:txBody>
      </p:sp>
      <p:sp>
        <p:nvSpPr>
          <p:cNvPr id="3" name="TextBox 2"/>
          <p:cNvSpPr txBox="1"/>
          <p:nvPr/>
        </p:nvSpPr>
        <p:spPr>
          <a:xfrm>
            <a:off x="1051560" y="1527048"/>
            <a:ext cx="9784080" cy="274320"/>
          </a:xfrm>
          <a:prstGeom prst="rect">
            <a:avLst/>
          </a:prstGeom>
          <a:noFill/>
        </p:spPr>
        <p:txBody>
          <a:bodyPr wrap="square" lIns="0" tIns="0" rIns="0" bIns="0" anchor="t">
            <a:spAutoFit/>
          </a:bodyPr>
          <a:lstStyle/>
          <a:p>
            <a:pPr algn="l">
              <a:lnSpc>
                <a:spcPct val="106000"/>
              </a:lnSpc>
              <a:spcBef>
                <a:spcPts val="0"/>
              </a:spcBef>
              <a:spcAft>
                <a:spcPts val="500"/>
              </a:spcAft>
            </a:pPr>
            <a:r>
              <a:rPr sz="1200" b="1">
                <a:solidFill>
                  <a:srgbClr val="CD1681"/>
                </a:solidFill>
                <a:latin typeface="Calibri"/>
              </a:rPr>
              <a:t>ANNEX A • COMPLETE REVIEW CORPUS</a:t>
            </a:r>
          </a:p>
        </p:txBody>
      </p:sp>
      <p:sp>
        <p:nvSpPr>
          <p:cNvPr id="4" name="TextBox 3"/>
          <p:cNvSpPr txBox="1"/>
          <p:nvPr/>
        </p:nvSpPr>
        <p:spPr>
          <a:xfrm>
            <a:off x="1051560" y="6373368"/>
            <a:ext cx="9189720" cy="228600"/>
          </a:xfrm>
          <a:prstGeom prst="rect">
            <a:avLst/>
          </a:prstGeom>
          <a:noFill/>
        </p:spPr>
        <p:txBody>
          <a:bodyPr wrap="square" lIns="0" tIns="0" rIns="0" bIns="0" anchor="t">
            <a:spAutoFit/>
          </a:bodyPr>
          <a:lstStyle/>
          <a:p>
            <a:pPr algn="l">
              <a:lnSpc>
                <a:spcPct val="106000"/>
              </a:lnSpc>
              <a:spcBef>
                <a:spcPts val="0"/>
              </a:spcBef>
              <a:spcAft>
                <a:spcPts val="500"/>
              </a:spcAft>
            </a:pPr>
            <a:r>
              <a:rPr sz="1030" b="0">
                <a:solidFill>
                  <a:srgbClr val="596273"/>
                </a:solidFill>
                <a:latin typeface="Calibri"/>
              </a:rPr>
              <a:t>Source: v11 “Coding 69”; manuscript bibliography | Titles shortened; full references in notes</a:t>
            </a:r>
          </a:p>
        </p:txBody>
      </p:sp>
      <p:sp>
        <p:nvSpPr>
          <p:cNvPr id="5" name="TextBox 4"/>
          <p:cNvSpPr txBox="1"/>
          <p:nvPr/>
        </p:nvSpPr>
        <p:spPr>
          <a:xfrm>
            <a:off x="10634472" y="6373368"/>
            <a:ext cx="438912" cy="228600"/>
          </a:xfrm>
          <a:prstGeom prst="rect">
            <a:avLst/>
          </a:prstGeom>
          <a:noFill/>
        </p:spPr>
        <p:txBody>
          <a:bodyPr wrap="square" lIns="0" tIns="0" rIns="0" bIns="0" anchor="t">
            <a:spAutoFit/>
          </a:bodyPr>
          <a:lstStyle/>
          <a:p>
            <a:pPr algn="r">
              <a:lnSpc>
                <a:spcPct val="106000"/>
              </a:lnSpc>
              <a:spcBef>
                <a:spcPts val="0"/>
              </a:spcBef>
              <a:spcAft>
                <a:spcPts val="500"/>
              </a:spcAft>
            </a:pPr>
            <a:r>
              <a:rPr sz="1100" b="0">
                <a:solidFill>
                  <a:srgbClr val="596273"/>
                </a:solidFill>
                <a:latin typeface="Calibri"/>
              </a:rPr>
              <a:t>A10</a:t>
            </a:r>
          </a:p>
        </p:txBody>
      </p:sp>
      <p:sp>
        <p:nvSpPr>
          <p:cNvPr id="6" name="Rounded Rectangle 5"/>
          <p:cNvSpPr/>
          <p:nvPr/>
        </p:nvSpPr>
        <p:spPr>
          <a:xfrm>
            <a:off x="1051560" y="2011680"/>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1161288"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65</a:t>
            </a:r>
          </a:p>
        </p:txBody>
      </p:sp>
      <p:sp>
        <p:nvSpPr>
          <p:cNvPr id="8" name="TextBox 7"/>
          <p:cNvSpPr txBox="1"/>
          <p:nvPr/>
        </p:nvSpPr>
        <p:spPr>
          <a:xfrm>
            <a:off x="1609343"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Zhang et al. (2016)</a:t>
            </a:r>
          </a:p>
        </p:txBody>
      </p:sp>
      <p:sp>
        <p:nvSpPr>
          <p:cNvPr id="9" name="TextBox 8"/>
          <p:cNvSpPr txBox="1"/>
          <p:nvPr/>
        </p:nvSpPr>
        <p:spPr>
          <a:xfrm>
            <a:off x="1197863"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Ethnic enclave and entrepreneurial financing: Asian venture capitalists in Silicon Valley.</a:t>
            </a:r>
          </a:p>
        </p:txBody>
      </p:sp>
      <p:sp>
        <p:nvSpPr>
          <p:cNvPr id="10" name="Rounded Rectangle 9"/>
          <p:cNvSpPr/>
          <p:nvPr/>
        </p:nvSpPr>
        <p:spPr>
          <a:xfrm>
            <a:off x="1051560" y="2999232"/>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1161288" y="3118104"/>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66</a:t>
            </a:r>
          </a:p>
        </p:txBody>
      </p:sp>
      <p:sp>
        <p:nvSpPr>
          <p:cNvPr id="12" name="TextBox 11"/>
          <p:cNvSpPr txBox="1"/>
          <p:nvPr/>
        </p:nvSpPr>
        <p:spPr>
          <a:xfrm>
            <a:off x="1609343" y="3090672"/>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Zhang et al. (2024)</a:t>
            </a:r>
          </a:p>
        </p:txBody>
      </p:sp>
      <p:sp>
        <p:nvSpPr>
          <p:cNvPr id="13" name="TextBox 12"/>
          <p:cNvSpPr txBox="1"/>
          <p:nvPr/>
        </p:nvSpPr>
        <p:spPr>
          <a:xfrm>
            <a:off x="1197863" y="3447288"/>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Modeling uncertainties through employing single-valued neutrosophic multi-attribute decision-making.</a:t>
            </a:r>
          </a:p>
        </p:txBody>
      </p:sp>
      <p:sp>
        <p:nvSpPr>
          <p:cNvPr id="14" name="Rounded Rectangle 13"/>
          <p:cNvSpPr/>
          <p:nvPr/>
        </p:nvSpPr>
        <p:spPr>
          <a:xfrm>
            <a:off x="1051560" y="3986784"/>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1161288" y="4105656"/>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67</a:t>
            </a:r>
          </a:p>
        </p:txBody>
      </p:sp>
      <p:sp>
        <p:nvSpPr>
          <p:cNvPr id="16" name="TextBox 15"/>
          <p:cNvSpPr txBox="1"/>
          <p:nvPr/>
        </p:nvSpPr>
        <p:spPr>
          <a:xfrm>
            <a:off x="1609343" y="4078224"/>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Zhong et al. (2018)</a:t>
            </a:r>
          </a:p>
        </p:txBody>
      </p:sp>
      <p:sp>
        <p:nvSpPr>
          <p:cNvPr id="17" name="TextBox 16"/>
          <p:cNvSpPr txBox="1"/>
          <p:nvPr/>
        </p:nvSpPr>
        <p:spPr>
          <a:xfrm>
            <a:off x="1197863" y="4434840"/>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Which startup to invest in: A personalized portfolio strategy.</a:t>
            </a:r>
          </a:p>
        </p:txBody>
      </p:sp>
      <p:sp>
        <p:nvSpPr>
          <p:cNvPr id="18" name="Rounded Rectangle 17"/>
          <p:cNvSpPr/>
          <p:nvPr/>
        </p:nvSpPr>
        <p:spPr>
          <a:xfrm>
            <a:off x="1051560" y="4974336"/>
            <a:ext cx="4864608" cy="914400"/>
          </a:xfrm>
          <a:prstGeom prst="roundRect">
            <a:avLst>
              <a:gd name="adj" fmla="val 8000"/>
            </a:avLst>
          </a:prstGeom>
          <a:solidFill>
            <a:srgbClr val="FBEAF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161288" y="5093208"/>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68</a:t>
            </a:r>
          </a:p>
        </p:txBody>
      </p:sp>
      <p:sp>
        <p:nvSpPr>
          <p:cNvPr id="20" name="TextBox 19"/>
          <p:cNvSpPr txBox="1"/>
          <p:nvPr/>
        </p:nvSpPr>
        <p:spPr>
          <a:xfrm>
            <a:off x="1609343" y="5065776"/>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Zhou et al. (2016)</a:t>
            </a:r>
          </a:p>
        </p:txBody>
      </p:sp>
      <p:sp>
        <p:nvSpPr>
          <p:cNvPr id="21" name="TextBox 20"/>
          <p:cNvSpPr txBox="1"/>
          <p:nvPr/>
        </p:nvSpPr>
        <p:spPr>
          <a:xfrm>
            <a:off x="1197863" y="5422392"/>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Patents, trademarks, and their complementarity in venture capital funding.</a:t>
            </a:r>
          </a:p>
        </p:txBody>
      </p:sp>
      <p:sp>
        <p:nvSpPr>
          <p:cNvPr id="22" name="Rounded Rectangle 21"/>
          <p:cNvSpPr/>
          <p:nvPr/>
        </p:nvSpPr>
        <p:spPr>
          <a:xfrm>
            <a:off x="6190488" y="2011680"/>
            <a:ext cx="4864608" cy="914400"/>
          </a:xfrm>
          <a:prstGeom prst="roundRect">
            <a:avLst>
              <a:gd name="adj" fmla="val 8000"/>
            </a:avLst>
          </a:prstGeom>
          <a:solidFill>
            <a:srgbClr val="F4F5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6300216" y="2130552"/>
            <a:ext cx="384048" cy="310896"/>
          </a:xfrm>
          <a:prstGeom prst="rect">
            <a:avLst/>
          </a:prstGeom>
          <a:noFill/>
        </p:spPr>
        <p:txBody>
          <a:bodyPr wrap="square" lIns="0" tIns="0" rIns="0" bIns="0" anchor="t">
            <a:spAutoFit/>
          </a:bodyPr>
          <a:lstStyle/>
          <a:p>
            <a:pPr algn="l">
              <a:lnSpc>
                <a:spcPct val="106000"/>
              </a:lnSpc>
              <a:spcBef>
                <a:spcPts val="0"/>
              </a:spcBef>
              <a:spcAft>
                <a:spcPts val="500"/>
              </a:spcAft>
            </a:pPr>
            <a:r>
              <a:rPr sz="1600" b="1">
                <a:solidFill>
                  <a:srgbClr val="CD1681"/>
                </a:solidFill>
                <a:latin typeface="Calibri"/>
              </a:rPr>
              <a:t>69</a:t>
            </a:r>
          </a:p>
        </p:txBody>
      </p:sp>
      <p:sp>
        <p:nvSpPr>
          <p:cNvPr id="24" name="TextBox 23"/>
          <p:cNvSpPr txBox="1"/>
          <p:nvPr/>
        </p:nvSpPr>
        <p:spPr>
          <a:xfrm>
            <a:off x="6748272" y="2103120"/>
            <a:ext cx="4133087" cy="310896"/>
          </a:xfrm>
          <a:prstGeom prst="rect">
            <a:avLst/>
          </a:prstGeom>
          <a:noFill/>
        </p:spPr>
        <p:txBody>
          <a:bodyPr wrap="square" lIns="0" tIns="0" rIns="0" bIns="0" anchor="t">
            <a:spAutoFit/>
          </a:bodyPr>
          <a:lstStyle/>
          <a:p>
            <a:pPr algn="l">
              <a:lnSpc>
                <a:spcPct val="106000"/>
              </a:lnSpc>
              <a:spcBef>
                <a:spcPts val="0"/>
              </a:spcBef>
              <a:spcAft>
                <a:spcPts val="500"/>
              </a:spcAft>
            </a:pPr>
            <a:r>
              <a:rPr sz="1700" b="1">
                <a:solidFill>
                  <a:srgbClr val="262F3D"/>
                </a:solidFill>
                <a:latin typeface="Calibri"/>
              </a:rPr>
              <a:t>Zutshi et al. (1999)</a:t>
            </a:r>
          </a:p>
        </p:txBody>
      </p:sp>
      <p:sp>
        <p:nvSpPr>
          <p:cNvPr id="25" name="TextBox 24"/>
          <p:cNvSpPr txBox="1"/>
          <p:nvPr/>
        </p:nvSpPr>
        <p:spPr>
          <a:xfrm>
            <a:off x="6336792" y="2459736"/>
            <a:ext cx="4572000" cy="457200"/>
          </a:xfrm>
          <a:prstGeom prst="rect">
            <a:avLst/>
          </a:prstGeom>
          <a:noFill/>
        </p:spPr>
        <p:txBody>
          <a:bodyPr wrap="square" lIns="0" tIns="0" rIns="0" bIns="0" anchor="t">
            <a:spAutoFit/>
          </a:bodyPr>
          <a:lstStyle/>
          <a:p>
            <a:pPr algn="l">
              <a:lnSpc>
                <a:spcPct val="106000"/>
              </a:lnSpc>
              <a:spcBef>
                <a:spcPts val="0"/>
              </a:spcBef>
              <a:spcAft>
                <a:spcPts val="500"/>
              </a:spcAft>
            </a:pPr>
            <a:r>
              <a:rPr sz="1520" b="0">
                <a:solidFill>
                  <a:srgbClr val="596273"/>
                </a:solidFill>
                <a:latin typeface="Calibri"/>
              </a:rPr>
              <a:t>Singapore venture capitalists (VCs) investment evaluation criteria: A re-examination.</a:t>
            </a:r>
          </a:p>
        </p:txBody>
      </p:sp>
      <p:sp>
        <p:nvSpPr>
          <p:cNvPr id="26" name="TextBox 25"/>
          <p:cNvSpPr txBox="1"/>
          <p:nvPr/>
        </p:nvSpPr>
        <p:spPr>
          <a:xfrm>
            <a:off x="1097280" y="6053328"/>
            <a:ext cx="9692640" cy="246888"/>
          </a:xfrm>
          <a:prstGeom prst="rect">
            <a:avLst/>
          </a:prstGeom>
          <a:noFill/>
        </p:spPr>
        <p:txBody>
          <a:bodyPr wrap="square" lIns="0" tIns="0" rIns="0" bIns="0" anchor="t">
            <a:spAutoFit/>
          </a:bodyPr>
          <a:lstStyle/>
          <a:p>
            <a:pPr algn="l">
              <a:lnSpc>
                <a:spcPct val="106000"/>
              </a:lnSpc>
              <a:spcBef>
                <a:spcPts val="0"/>
              </a:spcBef>
              <a:spcAft>
                <a:spcPts val="500"/>
              </a:spcAft>
            </a:pPr>
            <a:r>
              <a:rPr sz="1500" b="1">
                <a:solidFill>
                  <a:srgbClr val="CD1681"/>
                </a:solidFill>
                <a:latin typeface="Calibri"/>
              </a:rPr>
              <a:t>Pink background = contributes criterion effects to Table 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880" y="274320"/>
            <a:ext cx="7498079" cy="1143000"/>
          </a:xfrm>
        </p:spPr>
        <p:txBody>
          <a:bodyPr wrap="square" anchor="ctr"/>
          <a:lstStyle/>
          <a:p>
            <a:pPr algn="ctr"/>
            <a:r>
              <a:rPr sz="3000" b="1">
                <a:solidFill>
                  <a:srgbClr val="26303C"/>
                </a:solidFill>
                <a:latin typeface="Calibri Light"/>
              </a:rPr>
              <a:t>A2 · Effect sizes entering Table 5 (1/2)</a:t>
            </a:r>
          </a:p>
        </p:txBody>
      </p:sp>
      <p:sp>
        <p:nvSpPr>
          <p:cNvPr id="4" name="Slide Number Placeholder"/>
          <p:cNvSpPr>
            <a:spLocks noGrp="1"/>
          </p:cNvSpPr>
          <p:nvPr>
            <p:ph type="sldNum" sz="quarter" idx="12"/>
          </p:nvPr>
        </p:nvSpPr>
        <p:spPr/>
        <p:txBody>
          <a:bodyPr/>
          <a:lstStyle/>
          <a:p>
            <a:fld id="{28C4B9FD-BBCD-4D20-BE68-D5FD8F544B57}" type="slidenum">
              <a:rPr lang="el-GR" smtClean="0"/>
              <a:pPr/>
              <a:t>29</a:t>
            </a:fld>
            <a:endParaRPr lang="el-GR" dirty="0"/>
          </a:p>
        </p:txBody>
      </p:sp>
      <p:sp>
        <p:nvSpPr>
          <p:cNvPr id="5" name="TextBox 4"/>
          <p:cNvSpPr txBox="1"/>
          <p:nvPr/>
        </p:nvSpPr>
        <p:spPr>
          <a:xfrm>
            <a:off x="822960" y="1463039"/>
            <a:ext cx="5029200" cy="4572000"/>
          </a:xfrm>
          <a:prstGeom prst="rect">
            <a:avLst/>
          </a:prstGeom>
          <a:noFill/>
        </p:spPr>
        <p:txBody>
          <a:bodyPr wrap="square" lIns="45720" rIns="45720" anchor="t">
            <a:noAutofit/>
          </a:bodyPr>
          <a:lstStyle/>
          <a:p>
            <a:pPr algn="l">
              <a:spcBef>
                <a:spcPts val="600"/>
              </a:spcBef>
              <a:spcAft>
                <a:spcPts val="100"/>
              </a:spcAft>
            </a:pPr>
            <a:r>
              <a:rPr sz="1300" b="1" i="0">
                <a:solidFill>
                  <a:srgbClr val="CE1E82"/>
                </a:solidFill>
                <a:latin typeface="Calibri"/>
              </a:rPr>
              <a:t>Founder/team experience</a:t>
            </a:r>
            <a:r>
              <a:rPr sz="1300" b="0" i="0">
                <a:solidFill>
                  <a:srgbClr val="595959"/>
                </a:solidFill>
                <a:latin typeface="Calibri"/>
              </a:rPr>
              <a:t>   k = 12</a:t>
            </a:r>
          </a:p>
          <a:p>
            <a:pPr algn="l">
              <a:lnSpc>
                <a:spcPct val="95000"/>
              </a:lnSpc>
              <a:spcAft>
                <a:spcPts val="200"/>
              </a:spcAft>
            </a:pPr>
            <a:r>
              <a:rPr sz="1200" b="0" i="0">
                <a:solidFill>
                  <a:srgbClr val="262626"/>
                </a:solidFill>
                <a:latin typeface="Calibri"/>
              </a:rPr>
              <a:t>Andreoli &amp; ten Rouwelaar (2024) .21 · Bhattacharyya &amp; Subrahmanya (2024) .05 · Conti, Thursby, &amp; Rothaermel (2013) .12 · Franke et al. (2008) .33 · Hoenig &amp; Henkel (2015) .23 · Hsu (2007) .20 · Kirsch et al. (2009) .12 · Moritz et al. (2022) .15 · Shane &amp; Stuart (2002) .27 · Shao &amp; Sun (2021) −.13 · Warnick et al. (2018) .48 · Yang et al. (2023) .18</a:t>
            </a:r>
          </a:p>
          <a:p>
            <a:pPr algn="l">
              <a:spcBef>
                <a:spcPts val="600"/>
              </a:spcBef>
              <a:spcAft>
                <a:spcPts val="100"/>
              </a:spcAft>
            </a:pPr>
            <a:r>
              <a:rPr sz="1300" b="1" i="0">
                <a:solidFill>
                  <a:srgbClr val="CE1E82"/>
                </a:solidFill>
                <a:latin typeface="Calibri"/>
              </a:rPr>
              <a:t>Founder/team education</a:t>
            </a:r>
            <a:r>
              <a:rPr sz="1300" b="0" i="0">
                <a:solidFill>
                  <a:srgbClr val="595959"/>
                </a:solidFill>
                <a:latin typeface="Calibri"/>
              </a:rPr>
              <a:t>   k = 7</a:t>
            </a:r>
          </a:p>
          <a:p>
            <a:pPr algn="l">
              <a:lnSpc>
                <a:spcPct val="95000"/>
              </a:lnSpc>
              <a:spcAft>
                <a:spcPts val="200"/>
              </a:spcAft>
            </a:pPr>
            <a:r>
              <a:rPr sz="1200" b="0" i="0">
                <a:solidFill>
                  <a:srgbClr val="262626"/>
                </a:solidFill>
                <a:latin typeface="Calibri"/>
              </a:rPr>
              <a:t>Andreoli &amp; ten Rouwelaar (2024) .12 · Bhattacharyya &amp; Subrahmanya (2024) .23 · Conti, Thursby, &amp; Rothaermel (2013) −.05 · Franke et al. (2008) .29 · Hsu (2007) .18 · Kirsch et al. (2009) −.02 · Shao &amp; Sun (2021) .10</a:t>
            </a:r>
          </a:p>
          <a:p>
            <a:pPr algn="l">
              <a:spcBef>
                <a:spcPts val="600"/>
              </a:spcBef>
              <a:spcAft>
                <a:spcPts val="100"/>
              </a:spcAft>
            </a:pPr>
            <a:r>
              <a:rPr sz="1300" b="1" i="0">
                <a:solidFill>
                  <a:srgbClr val="CE1E82"/>
                </a:solidFill>
                <a:latin typeface="Calibri"/>
              </a:rPr>
              <a:t>Team composition &amp; balance</a:t>
            </a:r>
            <a:r>
              <a:rPr sz="1300" b="0" i="0">
                <a:solidFill>
                  <a:srgbClr val="595959"/>
                </a:solidFill>
                <a:latin typeface="Calibri"/>
              </a:rPr>
              <a:t>   k = 5</a:t>
            </a:r>
          </a:p>
          <a:p>
            <a:pPr algn="l">
              <a:lnSpc>
                <a:spcPct val="95000"/>
              </a:lnSpc>
              <a:spcAft>
                <a:spcPts val="200"/>
              </a:spcAft>
            </a:pPr>
            <a:r>
              <a:rPr sz="1200" b="0" i="0">
                <a:solidFill>
                  <a:srgbClr val="262626"/>
                </a:solidFill>
                <a:latin typeface="Calibri"/>
              </a:rPr>
              <a:t>Batjargal &amp; Liu (2004) .45 · Bhattacharyya &amp; Subrahmanya (2024) .12 · Franke et al. (2008) .27 · Hsu (2007) .05 · Kirsch et al. (2009) .14</a:t>
            </a:r>
          </a:p>
          <a:p>
            <a:pPr algn="l">
              <a:spcBef>
                <a:spcPts val="600"/>
              </a:spcBef>
              <a:spcAft>
                <a:spcPts val="100"/>
              </a:spcAft>
            </a:pPr>
            <a:r>
              <a:rPr sz="1300" b="1" i="0">
                <a:solidFill>
                  <a:srgbClr val="CE1E82"/>
                </a:solidFill>
                <a:latin typeface="Calibri"/>
              </a:rPr>
              <a:t>Founder personality &amp; passion</a:t>
            </a:r>
            <a:r>
              <a:rPr sz="1300" b="0" i="0">
                <a:solidFill>
                  <a:srgbClr val="595959"/>
                </a:solidFill>
                <a:latin typeface="Calibri"/>
              </a:rPr>
              <a:t>   k = 2</a:t>
            </a:r>
          </a:p>
          <a:p>
            <a:pPr algn="l">
              <a:lnSpc>
                <a:spcPct val="95000"/>
              </a:lnSpc>
              <a:spcAft>
                <a:spcPts val="200"/>
              </a:spcAft>
            </a:pPr>
            <a:r>
              <a:rPr sz="1200" b="0" i="0">
                <a:solidFill>
                  <a:srgbClr val="262626"/>
                </a:solidFill>
                <a:latin typeface="Calibri"/>
              </a:rPr>
              <a:t>Chen et al. (2009) −.17 · Warnick et al. (2018) .48</a:t>
            </a:r>
          </a:p>
        </p:txBody>
      </p:sp>
      <p:sp>
        <p:nvSpPr>
          <p:cNvPr id="6" name="TextBox 5"/>
          <p:cNvSpPr txBox="1"/>
          <p:nvPr/>
        </p:nvSpPr>
        <p:spPr>
          <a:xfrm>
            <a:off x="6080760" y="1463039"/>
            <a:ext cx="5029200" cy="4572000"/>
          </a:xfrm>
          <a:prstGeom prst="rect">
            <a:avLst/>
          </a:prstGeom>
          <a:noFill/>
        </p:spPr>
        <p:txBody>
          <a:bodyPr wrap="square" lIns="45720" rIns="45720" anchor="t">
            <a:noAutofit/>
          </a:bodyPr>
          <a:lstStyle/>
          <a:p>
            <a:pPr algn="l">
              <a:spcBef>
                <a:spcPts val="600"/>
              </a:spcBef>
              <a:spcAft>
                <a:spcPts val="100"/>
              </a:spcAft>
            </a:pPr>
            <a:r>
              <a:rPr sz="1300" b="1" i="0">
                <a:solidFill>
                  <a:srgbClr val="CE1E82"/>
                </a:solidFill>
                <a:latin typeface="Calibri"/>
              </a:rPr>
              <a:t>Founder gender &amp; diversity</a:t>
            </a:r>
            <a:r>
              <a:rPr sz="1300" b="0" i="0">
                <a:solidFill>
                  <a:srgbClr val="595959"/>
                </a:solidFill>
                <a:latin typeface="Calibri"/>
              </a:rPr>
              <a:t>   k = 2</a:t>
            </a:r>
          </a:p>
          <a:p>
            <a:pPr algn="l">
              <a:lnSpc>
                <a:spcPct val="95000"/>
              </a:lnSpc>
              <a:spcAft>
                <a:spcPts val="200"/>
              </a:spcAft>
            </a:pPr>
            <a:r>
              <a:rPr sz="1200" b="0" i="0">
                <a:solidFill>
                  <a:srgbClr val="262626"/>
                </a:solidFill>
                <a:latin typeface="Calibri"/>
              </a:rPr>
              <a:t>Bhattacharyya &amp; Subrahmanya (2024) .01 · Nguyen et al. (2024) .02</a:t>
            </a:r>
          </a:p>
          <a:p>
            <a:pPr algn="l">
              <a:spcBef>
                <a:spcPts val="600"/>
              </a:spcBef>
              <a:spcAft>
                <a:spcPts val="100"/>
              </a:spcAft>
            </a:pPr>
            <a:r>
              <a:rPr sz="1300" b="1" i="0">
                <a:solidFill>
                  <a:srgbClr val="CE1E82"/>
                </a:solidFill>
                <a:latin typeface="Calibri"/>
              </a:rPr>
              <a:t>Market size / growth</a:t>
            </a:r>
            <a:r>
              <a:rPr sz="1300" b="0" i="0">
                <a:solidFill>
                  <a:srgbClr val="595959"/>
                </a:solidFill>
                <a:latin typeface="Calibri"/>
              </a:rPr>
              <a:t>   k = 2</a:t>
            </a:r>
          </a:p>
          <a:p>
            <a:pPr algn="l">
              <a:lnSpc>
                <a:spcPct val="95000"/>
              </a:lnSpc>
              <a:spcAft>
                <a:spcPts val="200"/>
              </a:spcAft>
            </a:pPr>
            <a:r>
              <a:rPr sz="1200" b="0" i="0">
                <a:solidFill>
                  <a:srgbClr val="262626"/>
                </a:solidFill>
                <a:latin typeface="Calibri"/>
              </a:rPr>
              <a:t>Batjargal &amp; Liu (2004) .66 · Moritz et al. (2022) .22</a:t>
            </a:r>
          </a:p>
          <a:p>
            <a:pPr algn="l">
              <a:spcBef>
                <a:spcPts val="600"/>
              </a:spcBef>
              <a:spcAft>
                <a:spcPts val="100"/>
              </a:spcAft>
            </a:pPr>
            <a:r>
              <a:rPr sz="1300" b="1" i="0">
                <a:solidFill>
                  <a:srgbClr val="CE1E82"/>
                </a:solidFill>
                <a:latin typeface="Calibri"/>
              </a:rPr>
              <a:t>Industry/sector attractiveness</a:t>
            </a:r>
            <a:r>
              <a:rPr sz="1300" b="0" i="0">
                <a:solidFill>
                  <a:srgbClr val="595959"/>
                </a:solidFill>
                <a:latin typeface="Calibri"/>
              </a:rPr>
              <a:t>   k = 2</a:t>
            </a:r>
          </a:p>
          <a:p>
            <a:pPr algn="l">
              <a:lnSpc>
                <a:spcPct val="95000"/>
              </a:lnSpc>
              <a:spcAft>
                <a:spcPts val="200"/>
              </a:spcAft>
            </a:pPr>
            <a:r>
              <a:rPr sz="1200" b="0" i="0">
                <a:solidFill>
                  <a:srgbClr val="262626"/>
                </a:solidFill>
                <a:latin typeface="Calibri"/>
              </a:rPr>
              <a:t>Batjargal &amp; Liu (2004) −.03 · Hellmann &amp; Puri (2000) .21</a:t>
            </a:r>
          </a:p>
          <a:p>
            <a:pPr algn="l">
              <a:spcBef>
                <a:spcPts val="600"/>
              </a:spcBef>
              <a:spcAft>
                <a:spcPts val="100"/>
              </a:spcAft>
            </a:pPr>
            <a:r>
              <a:rPr sz="1300" b="1" i="0">
                <a:solidFill>
                  <a:srgbClr val="CE1E82"/>
                </a:solidFill>
                <a:latin typeface="Calibri"/>
              </a:rPr>
              <a:t>Sector validation</a:t>
            </a:r>
            <a:r>
              <a:rPr sz="1300" b="0" i="0">
                <a:solidFill>
                  <a:srgbClr val="595959"/>
                </a:solidFill>
                <a:latin typeface="Calibri"/>
              </a:rPr>
              <a:t>   k = 1</a:t>
            </a:r>
          </a:p>
          <a:p>
            <a:pPr algn="l">
              <a:lnSpc>
                <a:spcPct val="95000"/>
              </a:lnSpc>
              <a:spcAft>
                <a:spcPts val="200"/>
              </a:spcAft>
            </a:pPr>
            <a:r>
              <a:rPr sz="1200" b="0" i="0">
                <a:solidFill>
                  <a:srgbClr val="262626"/>
                </a:solidFill>
                <a:latin typeface="Calibri"/>
              </a:rPr>
              <a:t>Bayar &amp; Kesici (2024) .07</a:t>
            </a:r>
          </a:p>
          <a:p>
            <a:pPr algn="l">
              <a:spcBef>
                <a:spcPts val="600"/>
              </a:spcBef>
              <a:spcAft>
                <a:spcPts val="100"/>
              </a:spcAft>
            </a:pPr>
            <a:r>
              <a:rPr sz="1300" b="1" i="0">
                <a:solidFill>
                  <a:srgbClr val="CE1E82"/>
                </a:solidFill>
                <a:latin typeface="Calibri"/>
              </a:rPr>
              <a:t>Product/technology uniqueness</a:t>
            </a:r>
            <a:r>
              <a:rPr sz="1300" b="0" i="0">
                <a:solidFill>
                  <a:srgbClr val="595959"/>
                </a:solidFill>
                <a:latin typeface="Calibri"/>
              </a:rPr>
              <a:t>   k = 3</a:t>
            </a:r>
          </a:p>
          <a:p>
            <a:pPr algn="l">
              <a:lnSpc>
                <a:spcPct val="95000"/>
              </a:lnSpc>
              <a:spcAft>
                <a:spcPts val="200"/>
              </a:spcAft>
            </a:pPr>
            <a:r>
              <a:rPr sz="1200" b="0" i="0">
                <a:solidFill>
                  <a:srgbClr val="262626"/>
                </a:solidFill>
                <a:latin typeface="Calibri"/>
              </a:rPr>
              <a:t>Batjargal &amp; Liu (2004) .61 · Hellmann &amp; Puri (2000) .19 · Moritz et al. (2022) .19</a:t>
            </a:r>
          </a:p>
          <a:p>
            <a:pPr algn="l">
              <a:spcBef>
                <a:spcPts val="600"/>
              </a:spcBef>
              <a:spcAft>
                <a:spcPts val="100"/>
              </a:spcAft>
            </a:pPr>
            <a:r>
              <a:rPr sz="1300" b="1" i="0">
                <a:solidFill>
                  <a:srgbClr val="CE1E82"/>
                </a:solidFill>
                <a:latin typeface="Calibri"/>
              </a:rPr>
              <a:t>Intellectual property / patents</a:t>
            </a:r>
            <a:r>
              <a:rPr sz="1300" b="0" i="0">
                <a:solidFill>
                  <a:srgbClr val="595959"/>
                </a:solidFill>
                <a:latin typeface="Calibri"/>
              </a:rPr>
              <a:t>   k = 8</a:t>
            </a:r>
          </a:p>
          <a:p>
            <a:pPr algn="l">
              <a:lnSpc>
                <a:spcPct val="95000"/>
              </a:lnSpc>
              <a:spcAft>
                <a:spcPts val="200"/>
              </a:spcAft>
            </a:pPr>
            <a:r>
              <a:rPr sz="1200" b="0" i="0">
                <a:solidFill>
                  <a:srgbClr val="262626"/>
                </a:solidFill>
                <a:latin typeface="Calibri"/>
              </a:rPr>
              <a:t>Alexy et al. (2012) .01 · Bellucci et al. (2023) .12 · Bhattacharyya &amp; Subrahmanya (2024) .01 · Conti, Thursby, &amp; Rothaermel (2013) .17 · Hoenig &amp; Henkel (2015) .30 · Hsu (2007) .22 · Shane &amp; Stuart (2002) .10 · Zhou et al. (2016) .45</a:t>
            </a:r>
          </a:p>
          <a:p>
            <a:pPr algn="l">
              <a:spcBef>
                <a:spcPts val="600"/>
              </a:spcBef>
              <a:spcAft>
                <a:spcPts val="100"/>
              </a:spcAft>
            </a:pPr>
            <a:r>
              <a:rPr sz="1300" b="1" i="0">
                <a:solidFill>
                  <a:srgbClr val="CE1E82"/>
                </a:solidFill>
                <a:latin typeface="Calibri"/>
              </a:rPr>
              <a:t>Product readiness / stage</a:t>
            </a:r>
            <a:r>
              <a:rPr sz="1300" b="0" i="0">
                <a:solidFill>
                  <a:srgbClr val="595959"/>
                </a:solidFill>
                <a:latin typeface="Calibri"/>
              </a:rPr>
              <a:t>   k = 1</a:t>
            </a:r>
          </a:p>
          <a:p>
            <a:pPr algn="l">
              <a:lnSpc>
                <a:spcPct val="95000"/>
              </a:lnSpc>
              <a:spcAft>
                <a:spcPts val="200"/>
              </a:spcAft>
            </a:pPr>
            <a:r>
              <a:rPr sz="1200" b="0" i="0">
                <a:solidFill>
                  <a:srgbClr val="262626"/>
                </a:solidFill>
                <a:latin typeface="Calibri"/>
              </a:rPr>
              <a:t>Conti, Thursby, &amp; Rothaermel (2013) −.05</a:t>
            </a:r>
          </a:p>
        </p:txBody>
      </p:sp>
      <p:sp>
        <p:nvSpPr>
          <p:cNvPr id="7" name="TextBox 6"/>
          <p:cNvSpPr txBox="1"/>
          <p:nvPr/>
        </p:nvSpPr>
        <p:spPr>
          <a:xfrm>
            <a:off x="822960" y="5870448"/>
            <a:ext cx="10287000" cy="274320"/>
          </a:xfrm>
          <a:prstGeom prst="rect">
            <a:avLst/>
          </a:prstGeom>
          <a:noFill/>
        </p:spPr>
        <p:txBody>
          <a:bodyPr wrap="square" lIns="45720" rIns="45720" anchor="t">
            <a:noAutofit/>
          </a:bodyPr>
          <a:lstStyle/>
          <a:p>
            <a:pPr algn="l"/>
            <a:r>
              <a:rPr sz="950" b="0" i="1">
                <a:solidFill>
                  <a:srgbClr val="595959"/>
                </a:solidFill>
                <a:latin typeface="Calibri"/>
              </a:rPr>
              <a:t>Value after each study = converted effect size r (positive = higher level of the criterion goes with a more favourable investment outcome). n, n_eff, conversion route and source table: Table A3 of the paper.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880" y="274320"/>
            <a:ext cx="7498079" cy="1143000"/>
          </a:xfrm>
        </p:spPr>
        <p:txBody>
          <a:bodyPr wrap="square" anchor="ctr"/>
          <a:lstStyle/>
          <a:p>
            <a:pPr algn="ctr"/>
            <a:r>
              <a:rPr sz="3000" b="1">
                <a:solidFill>
                  <a:srgbClr val="26303C"/>
                </a:solidFill>
                <a:latin typeface="Calibri Light"/>
              </a:rPr>
              <a:t>A3 · Effect sizes entering Table 5 (2/2)</a:t>
            </a:r>
          </a:p>
        </p:txBody>
      </p:sp>
      <p:sp>
        <p:nvSpPr>
          <p:cNvPr id="4" name="Slide Number Placeholder"/>
          <p:cNvSpPr>
            <a:spLocks noGrp="1"/>
          </p:cNvSpPr>
          <p:nvPr>
            <p:ph type="sldNum" sz="quarter" idx="12"/>
          </p:nvPr>
        </p:nvSpPr>
        <p:spPr/>
        <p:txBody>
          <a:bodyPr/>
          <a:lstStyle/>
          <a:p>
            <a:fld id="{28C4B9FD-BBCD-4D20-BE68-D5FD8F544B57}" type="slidenum">
              <a:rPr lang="el-GR" smtClean="0"/>
              <a:pPr/>
              <a:t>30</a:t>
            </a:fld>
            <a:endParaRPr lang="el-GR" dirty="0"/>
          </a:p>
        </p:txBody>
      </p:sp>
      <p:sp>
        <p:nvSpPr>
          <p:cNvPr id="5" name="TextBox 4"/>
          <p:cNvSpPr txBox="1"/>
          <p:nvPr/>
        </p:nvSpPr>
        <p:spPr>
          <a:xfrm>
            <a:off x="822960" y="1463039"/>
            <a:ext cx="5029200" cy="4572000"/>
          </a:xfrm>
          <a:prstGeom prst="rect">
            <a:avLst/>
          </a:prstGeom>
          <a:noFill/>
        </p:spPr>
        <p:txBody>
          <a:bodyPr wrap="square" lIns="45720" rIns="45720" anchor="t">
            <a:noAutofit/>
          </a:bodyPr>
          <a:lstStyle/>
          <a:p>
            <a:pPr algn="l">
              <a:spcBef>
                <a:spcPts val="600"/>
              </a:spcBef>
              <a:spcAft>
                <a:spcPts val="100"/>
              </a:spcAft>
            </a:pPr>
            <a:r>
              <a:rPr sz="1300" b="1" i="0">
                <a:solidFill>
                  <a:srgbClr val="CE1E82"/>
                </a:solidFill>
                <a:latin typeface="Calibri"/>
              </a:rPr>
              <a:t>Investment terms / valuation</a:t>
            </a:r>
            <a:r>
              <a:rPr sz="1300" b="0" i="0">
                <a:solidFill>
                  <a:srgbClr val="595959"/>
                </a:solidFill>
                <a:latin typeface="Calibri"/>
              </a:rPr>
              <a:t>   k = 3</a:t>
            </a:r>
          </a:p>
          <a:p>
            <a:pPr algn="l">
              <a:lnSpc>
                <a:spcPct val="95000"/>
              </a:lnSpc>
              <a:spcAft>
                <a:spcPts val="200"/>
              </a:spcAft>
            </a:pPr>
            <a:r>
              <a:rPr sz="1200" b="0" i="0">
                <a:solidFill>
                  <a:srgbClr val="262626"/>
                </a:solidFill>
                <a:latin typeface="Calibri"/>
              </a:rPr>
              <a:t>Bengtsson &amp; Hsu (2015) .05 · Hsu (2007) .32 · van Balen et al. (2019) −.16</a:t>
            </a:r>
          </a:p>
          <a:p>
            <a:pPr algn="l">
              <a:spcBef>
                <a:spcPts val="600"/>
              </a:spcBef>
              <a:spcAft>
                <a:spcPts val="100"/>
              </a:spcAft>
            </a:pPr>
            <a:r>
              <a:rPr sz="1300" b="1" i="0">
                <a:solidFill>
                  <a:srgbClr val="CE1E82"/>
                </a:solidFill>
                <a:latin typeface="Calibri"/>
              </a:rPr>
              <a:t>Business plan quality</a:t>
            </a:r>
            <a:r>
              <a:rPr sz="1300" b="0" i="0">
                <a:solidFill>
                  <a:srgbClr val="595959"/>
                </a:solidFill>
                <a:latin typeface="Calibri"/>
              </a:rPr>
              <a:t>   k = 3</a:t>
            </a:r>
          </a:p>
          <a:p>
            <a:pPr algn="l">
              <a:lnSpc>
                <a:spcPct val="95000"/>
              </a:lnSpc>
              <a:spcAft>
                <a:spcPts val="200"/>
              </a:spcAft>
            </a:pPr>
            <a:r>
              <a:rPr sz="1200" b="0" i="0">
                <a:solidFill>
                  <a:srgbClr val="262626"/>
                </a:solidFill>
                <a:latin typeface="Calibri"/>
              </a:rPr>
              <a:t>Batjargal &amp; Liu (2004) .43 · Chen et al. (2009) .21 · Kirsch et al. (2009) .05</a:t>
            </a:r>
          </a:p>
          <a:p>
            <a:pPr algn="l">
              <a:spcBef>
                <a:spcPts val="600"/>
              </a:spcBef>
              <a:spcAft>
                <a:spcPts val="100"/>
              </a:spcAft>
            </a:pPr>
            <a:r>
              <a:rPr sz="1300" b="1" i="0">
                <a:solidFill>
                  <a:srgbClr val="CE1E82"/>
                </a:solidFill>
                <a:latin typeface="Calibri"/>
              </a:rPr>
              <a:t>Business model &amp; strategy</a:t>
            </a:r>
            <a:r>
              <a:rPr sz="1300" b="0" i="0">
                <a:solidFill>
                  <a:srgbClr val="595959"/>
                </a:solidFill>
                <a:latin typeface="Calibri"/>
              </a:rPr>
              <a:t>   k = 4</a:t>
            </a:r>
          </a:p>
          <a:p>
            <a:pPr algn="l">
              <a:lnSpc>
                <a:spcPct val="95000"/>
              </a:lnSpc>
              <a:spcAft>
                <a:spcPts val="200"/>
              </a:spcAft>
            </a:pPr>
            <a:r>
              <a:rPr sz="1200" b="0" i="0">
                <a:solidFill>
                  <a:srgbClr val="262626"/>
                </a:solidFill>
                <a:latin typeface="Calibri"/>
              </a:rPr>
              <a:t>Bhattacharyya &amp; Subrahmanya (2024) .33 · Hellmann &amp; Puri (2000) .19 · Moritz et al. (2022) .09 · van Balen et al. (2019) .13</a:t>
            </a:r>
          </a:p>
          <a:p>
            <a:pPr algn="l">
              <a:spcBef>
                <a:spcPts val="600"/>
              </a:spcBef>
              <a:spcAft>
                <a:spcPts val="100"/>
              </a:spcAft>
            </a:pPr>
            <a:r>
              <a:rPr sz="1300" b="1" i="0">
                <a:solidFill>
                  <a:srgbClr val="CE1E82"/>
                </a:solidFill>
                <a:latin typeface="Calibri"/>
              </a:rPr>
              <a:t>Stage of development / age</a:t>
            </a:r>
            <a:r>
              <a:rPr sz="1300" b="0" i="0">
                <a:solidFill>
                  <a:srgbClr val="595959"/>
                </a:solidFill>
                <a:latin typeface="Calibri"/>
              </a:rPr>
              <a:t>   k = 8</a:t>
            </a:r>
          </a:p>
          <a:p>
            <a:pPr algn="l">
              <a:lnSpc>
                <a:spcPct val="95000"/>
              </a:lnSpc>
              <a:spcAft>
                <a:spcPts val="200"/>
              </a:spcAft>
            </a:pPr>
            <a:r>
              <a:rPr sz="1200" b="0" i="0">
                <a:solidFill>
                  <a:srgbClr val="262626"/>
                </a:solidFill>
                <a:latin typeface="Calibri"/>
              </a:rPr>
              <a:t>Alexy et al. (2012) .08 · Batjargal &amp; Liu (2004) .18 · Bellucci et al. (2023) −.34 · Bhattacharyya &amp; Subrahmanya (2024) −.16 · Conti, Thursby, &amp; Rothaermel (2013) .15 · Ferrary (2010) .19 · Hellmann &amp; Puri (2000) .01 · Hsu (2007) .18</a:t>
            </a:r>
          </a:p>
          <a:p>
            <a:pPr algn="l">
              <a:spcBef>
                <a:spcPts val="600"/>
              </a:spcBef>
              <a:spcAft>
                <a:spcPts val="100"/>
              </a:spcAft>
            </a:pPr>
            <a:r>
              <a:rPr sz="1300" b="1" i="0">
                <a:solidFill>
                  <a:srgbClr val="CE1E82"/>
                </a:solidFill>
                <a:latin typeface="Calibri"/>
              </a:rPr>
              <a:t>Firm performance / track record</a:t>
            </a:r>
            <a:r>
              <a:rPr sz="1300" b="0" i="0">
                <a:solidFill>
                  <a:srgbClr val="595959"/>
                </a:solidFill>
                <a:latin typeface="Calibri"/>
              </a:rPr>
              <a:t>   k = 3</a:t>
            </a:r>
          </a:p>
          <a:p>
            <a:pPr algn="l">
              <a:lnSpc>
                <a:spcPct val="95000"/>
              </a:lnSpc>
              <a:spcAft>
                <a:spcPts val="200"/>
              </a:spcAft>
            </a:pPr>
            <a:r>
              <a:rPr sz="1200" b="0" i="0">
                <a:solidFill>
                  <a:srgbClr val="262626"/>
                </a:solidFill>
                <a:latin typeface="Calibri"/>
              </a:rPr>
              <a:t>Moritz et al. (2022) .11 · Shane &amp; Stuart (2002) −.19 · Yang et al. (2023) .23</a:t>
            </a:r>
          </a:p>
          <a:p>
            <a:pPr algn="l">
              <a:spcBef>
                <a:spcPts val="600"/>
              </a:spcBef>
              <a:spcAft>
                <a:spcPts val="100"/>
              </a:spcAft>
            </a:pPr>
            <a:r>
              <a:rPr sz="1300" b="1" i="0">
                <a:solidFill>
                  <a:srgbClr val="CE1E82"/>
                </a:solidFill>
                <a:latin typeface="Calibri"/>
              </a:rPr>
              <a:t>Governance &amp; organization</a:t>
            </a:r>
            <a:r>
              <a:rPr sz="1300" b="0" i="0">
                <a:solidFill>
                  <a:srgbClr val="595959"/>
                </a:solidFill>
                <a:latin typeface="Calibri"/>
              </a:rPr>
              <a:t>   k = 1</a:t>
            </a:r>
          </a:p>
          <a:p>
            <a:pPr algn="l">
              <a:lnSpc>
                <a:spcPct val="95000"/>
              </a:lnSpc>
              <a:spcAft>
                <a:spcPts val="200"/>
              </a:spcAft>
            </a:pPr>
            <a:r>
              <a:rPr sz="1200" b="0" i="0">
                <a:solidFill>
                  <a:srgbClr val="262626"/>
                </a:solidFill>
                <a:latin typeface="Calibri"/>
              </a:rPr>
              <a:t>Bengtsson &amp; Hsu (2015) .08</a:t>
            </a:r>
          </a:p>
        </p:txBody>
      </p:sp>
      <p:sp>
        <p:nvSpPr>
          <p:cNvPr id="6" name="TextBox 5"/>
          <p:cNvSpPr txBox="1"/>
          <p:nvPr/>
        </p:nvSpPr>
        <p:spPr>
          <a:xfrm>
            <a:off x="6080760" y="1463039"/>
            <a:ext cx="5029200" cy="4572000"/>
          </a:xfrm>
          <a:prstGeom prst="rect">
            <a:avLst/>
          </a:prstGeom>
          <a:noFill/>
        </p:spPr>
        <p:txBody>
          <a:bodyPr wrap="square" lIns="45720" rIns="45720" anchor="t">
            <a:noAutofit/>
          </a:bodyPr>
          <a:lstStyle/>
          <a:p>
            <a:pPr algn="l">
              <a:spcBef>
                <a:spcPts val="600"/>
              </a:spcBef>
              <a:spcAft>
                <a:spcPts val="100"/>
              </a:spcAft>
            </a:pPr>
            <a:r>
              <a:rPr sz="1300" b="1" i="0">
                <a:solidFill>
                  <a:srgbClr val="CE1E82"/>
                </a:solidFill>
                <a:latin typeface="Calibri"/>
              </a:rPr>
              <a:t>Social network / ties</a:t>
            </a:r>
            <a:r>
              <a:rPr sz="1300" b="0" i="0">
                <a:solidFill>
                  <a:srgbClr val="595959"/>
                </a:solidFill>
                <a:latin typeface="Calibri"/>
              </a:rPr>
              <a:t>   k = 11</a:t>
            </a:r>
          </a:p>
          <a:p>
            <a:pPr algn="l">
              <a:lnSpc>
                <a:spcPct val="95000"/>
              </a:lnSpc>
              <a:spcAft>
                <a:spcPts val="200"/>
              </a:spcAft>
            </a:pPr>
            <a:r>
              <a:rPr sz="1200" b="0" i="0">
                <a:solidFill>
                  <a:srgbClr val="262626"/>
                </a:solidFill>
                <a:latin typeface="Calibri"/>
              </a:rPr>
              <a:t>Alexy et al. (2012) .07 · Batjargal &amp; Liu (2004) .25 · Bengtsson &amp; Hsu (2015) .01 · Bottazzi et al. (2016) .01 · Hsu (2007) .25 · Kirsch et al. (2009) .09 · Moritz et al. (2022) .07 · Shane &amp; Stuart (2002) .25 · Shao &amp; Sun (2021) .11 · Yang et al. (2023) .25 · Zhang et al. (2016) .37</a:t>
            </a:r>
          </a:p>
          <a:p>
            <a:pPr algn="l">
              <a:spcBef>
                <a:spcPts val="600"/>
              </a:spcBef>
              <a:spcAft>
                <a:spcPts val="100"/>
              </a:spcAft>
            </a:pPr>
            <a:r>
              <a:rPr sz="1300" b="1" i="0">
                <a:solidFill>
                  <a:srgbClr val="CE1E82"/>
                </a:solidFill>
                <a:latin typeface="Calibri"/>
              </a:rPr>
              <a:t>Strategic partnerships</a:t>
            </a:r>
            <a:r>
              <a:rPr sz="1300" b="0" i="0">
                <a:solidFill>
                  <a:srgbClr val="595959"/>
                </a:solidFill>
                <a:latin typeface="Calibri"/>
              </a:rPr>
              <a:t>   k = 3</a:t>
            </a:r>
          </a:p>
          <a:p>
            <a:pPr algn="l">
              <a:lnSpc>
                <a:spcPct val="95000"/>
              </a:lnSpc>
              <a:spcAft>
                <a:spcPts val="200"/>
              </a:spcAft>
            </a:pPr>
            <a:r>
              <a:rPr sz="1200" b="0" i="0">
                <a:solidFill>
                  <a:srgbClr val="262626"/>
                </a:solidFill>
                <a:latin typeface="Calibri"/>
              </a:rPr>
              <a:t>Bhattacharyya &amp; Subrahmanya (2024) .17 · Conti, Thursby, &amp; Rothaermel (2013) .09 · Hoenig &amp; Henkel (2015) .29</a:t>
            </a:r>
          </a:p>
          <a:p>
            <a:pPr algn="l">
              <a:spcBef>
                <a:spcPts val="600"/>
              </a:spcBef>
              <a:spcAft>
                <a:spcPts val="100"/>
              </a:spcAft>
            </a:pPr>
            <a:r>
              <a:rPr sz="1300" b="1" i="0">
                <a:solidFill>
                  <a:srgbClr val="CE1E82"/>
                </a:solidFill>
                <a:latin typeface="Calibri"/>
              </a:rPr>
              <a:t>Regulatory environment</a:t>
            </a:r>
            <a:r>
              <a:rPr sz="1300" b="0" i="0">
                <a:solidFill>
                  <a:srgbClr val="595959"/>
                </a:solidFill>
                <a:latin typeface="Calibri"/>
              </a:rPr>
              <a:t>   k = 2</a:t>
            </a:r>
          </a:p>
          <a:p>
            <a:pPr algn="l">
              <a:lnSpc>
                <a:spcPct val="95000"/>
              </a:lnSpc>
              <a:spcAft>
                <a:spcPts val="200"/>
              </a:spcAft>
            </a:pPr>
            <a:r>
              <a:rPr sz="1200" b="0" i="0">
                <a:solidFill>
                  <a:srgbClr val="262626"/>
                </a:solidFill>
                <a:latin typeface="Calibri"/>
              </a:rPr>
              <a:t>Castellaneta et al. (2016) .06 · Rehman et al. (2024) .32</a:t>
            </a:r>
          </a:p>
          <a:p>
            <a:pPr algn="l">
              <a:spcBef>
                <a:spcPts val="600"/>
              </a:spcBef>
              <a:spcAft>
                <a:spcPts val="100"/>
              </a:spcAft>
            </a:pPr>
            <a:r>
              <a:rPr sz="1300" b="1" i="0">
                <a:solidFill>
                  <a:srgbClr val="CE1E82"/>
                </a:solidFill>
                <a:latin typeface="Calibri"/>
              </a:rPr>
              <a:t>Geographic location</a:t>
            </a:r>
            <a:r>
              <a:rPr sz="1300" b="0" i="0">
                <a:solidFill>
                  <a:srgbClr val="595959"/>
                </a:solidFill>
                <a:latin typeface="Calibri"/>
              </a:rPr>
              <a:t>   k = 2</a:t>
            </a:r>
          </a:p>
          <a:p>
            <a:pPr algn="l">
              <a:lnSpc>
                <a:spcPct val="95000"/>
              </a:lnSpc>
              <a:spcAft>
                <a:spcPts val="200"/>
              </a:spcAft>
            </a:pPr>
            <a:r>
              <a:rPr sz="1200" b="0" i="0">
                <a:solidFill>
                  <a:srgbClr val="262626"/>
                </a:solidFill>
                <a:latin typeface="Calibri"/>
              </a:rPr>
              <a:t>Batjargal &amp; Liu (2004) .36 · Bhattacharyya &amp; Subrahmanya (2024) .10</a:t>
            </a:r>
          </a:p>
          <a:p>
            <a:pPr algn="l">
              <a:spcBef>
                <a:spcPts val="600"/>
              </a:spcBef>
              <a:spcAft>
                <a:spcPts val="100"/>
              </a:spcAft>
            </a:pPr>
            <a:r>
              <a:rPr sz="1300" b="1" i="0">
                <a:solidFill>
                  <a:srgbClr val="CE1E82"/>
                </a:solidFill>
                <a:latin typeface="Calibri"/>
              </a:rPr>
              <a:t>Social impact</a:t>
            </a:r>
            <a:r>
              <a:rPr sz="1300" b="0" i="0">
                <a:solidFill>
                  <a:srgbClr val="595959"/>
                </a:solidFill>
                <a:latin typeface="Calibri"/>
              </a:rPr>
              <a:t>   k = 1</a:t>
            </a:r>
          </a:p>
          <a:p>
            <a:pPr algn="l">
              <a:lnSpc>
                <a:spcPct val="95000"/>
              </a:lnSpc>
              <a:spcAft>
                <a:spcPts val="200"/>
              </a:spcAft>
            </a:pPr>
            <a:r>
              <a:rPr sz="1200" b="0" i="0">
                <a:solidFill>
                  <a:srgbClr val="262626"/>
                </a:solidFill>
                <a:latin typeface="Calibri"/>
              </a:rPr>
              <a:t>Bellucci et al. (2023) .08</a:t>
            </a:r>
          </a:p>
        </p:txBody>
      </p:sp>
      <p:sp>
        <p:nvSpPr>
          <p:cNvPr id="7" name="TextBox 6"/>
          <p:cNvSpPr txBox="1"/>
          <p:nvPr/>
        </p:nvSpPr>
        <p:spPr>
          <a:xfrm>
            <a:off x="822960" y="5870448"/>
            <a:ext cx="10287000" cy="274320"/>
          </a:xfrm>
          <a:prstGeom prst="rect">
            <a:avLst/>
          </a:prstGeom>
          <a:noFill/>
        </p:spPr>
        <p:txBody>
          <a:bodyPr wrap="square" lIns="45720" rIns="45720" anchor="t">
            <a:noAutofit/>
          </a:bodyPr>
          <a:lstStyle/>
          <a:p>
            <a:pPr algn="l"/>
            <a:r>
              <a:rPr sz="950" b="0" i="1">
                <a:solidFill>
                  <a:srgbClr val="595959"/>
                </a:solidFill>
                <a:latin typeface="Calibri"/>
              </a:rPr>
              <a:t>Value after each study = converted effect size r (positive = higher level of the criterion goes with a more favourable investment outcome). n, n_eff, conversion route and source table: Table A3 of the paper.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880" y="274320"/>
            <a:ext cx="7498079" cy="1143000"/>
          </a:xfrm>
        </p:spPr>
        <p:txBody>
          <a:bodyPr wrap="square" anchor="ctr"/>
          <a:lstStyle/>
          <a:p>
            <a:pPr algn="ctr"/>
            <a:r>
              <a:rPr sz="3000" b="1">
                <a:solidFill>
                  <a:srgbClr val="26303C"/>
                </a:solidFill>
                <a:latin typeface="Calibri Light"/>
              </a:rPr>
              <a:t>A6 · Pooling, heterogeneity and the retention rule</a:t>
            </a:r>
          </a:p>
        </p:txBody>
      </p:sp>
      <p:sp>
        <p:nvSpPr>
          <p:cNvPr id="4" name="Slide Number Placeholder"/>
          <p:cNvSpPr>
            <a:spLocks noGrp="1"/>
          </p:cNvSpPr>
          <p:nvPr>
            <p:ph type="sldNum" sz="quarter" idx="12"/>
          </p:nvPr>
        </p:nvSpPr>
        <p:spPr/>
        <p:txBody>
          <a:bodyPr/>
          <a:lstStyle/>
          <a:p>
            <a:fld id="{28C4B9FD-BBCD-4D20-BE68-D5FD8F544B57}" type="slidenum">
              <a:rPr lang="el-GR" smtClean="0"/>
              <a:pPr/>
              <a:t>31</a:t>
            </a:fld>
            <a:endParaRPr lang="el-GR" dirty="0"/>
          </a:p>
        </p:txBody>
      </p:sp>
      <p:sp>
        <p:nvSpPr>
          <p:cNvPr id="5" name="Rounded Rectangle 4"/>
          <p:cNvSpPr/>
          <p:nvPr/>
        </p:nvSpPr>
        <p:spPr>
          <a:xfrm>
            <a:off x="822960" y="1554480"/>
            <a:ext cx="6583680" cy="1417320"/>
          </a:xfrm>
          <a:prstGeom prst="roundRect">
            <a:avLst>
              <a:gd name="adj" fmla="val 6000"/>
            </a:avLst>
          </a:prstGeom>
          <a:solidFill>
            <a:srgbClr val="F2F2F2"/>
          </a:solidFill>
          <a:ln>
            <a:noFill/>
          </a:ln>
        </p:spPr>
        <p:txBody>
          <a:bodyPr rtlCol="0" anchor="ctr"/>
          <a:lstStyle/>
          <a:p>
            <a:endParaRPr/>
          </a:p>
        </p:txBody>
      </p:sp>
      <p:sp>
        <p:nvSpPr>
          <p:cNvPr id="6" name="TextBox 5"/>
          <p:cNvSpPr txBox="1"/>
          <p:nvPr/>
        </p:nvSpPr>
        <p:spPr>
          <a:xfrm>
            <a:off x="932688" y="1664207"/>
            <a:ext cx="6364224" cy="1197864"/>
          </a:xfrm>
          <a:prstGeom prst="rect">
            <a:avLst/>
          </a:prstGeom>
          <a:noFill/>
        </p:spPr>
        <p:txBody>
          <a:bodyPr wrap="square" lIns="45720" rIns="45720" anchor="t">
            <a:noAutofit/>
          </a:bodyPr>
          <a:lstStyle/>
          <a:p>
            <a:pPr algn="l">
              <a:spcAft>
                <a:spcPts val="400"/>
              </a:spcAft>
            </a:pPr>
            <a:r>
              <a:rPr sz="1400" b="1" i="0">
                <a:solidFill>
                  <a:srgbClr val="CE1E82"/>
                </a:solidFill>
                <a:latin typeface="Calibri"/>
              </a:rPr>
              <a:t>Fixed effect</a:t>
            </a:r>
          </a:p>
          <a:p>
            <a:pPr algn="l">
              <a:spcAft>
                <a:spcPts val="300"/>
              </a:spcAft>
            </a:pPr>
            <a:r>
              <a:rPr sz="1400" b="0" i="0">
                <a:solidFill>
                  <a:srgbClr val="262626"/>
                </a:solidFill>
                <a:latin typeface="Calibri"/>
              </a:rPr>
              <a:t>z̄_FE = Σ wᵢ zᵢ / Σ wᵢ</a:t>
            </a:r>
          </a:p>
          <a:p>
            <a:pPr algn="l">
              <a:spcAft>
                <a:spcPts val="300"/>
              </a:spcAft>
            </a:pPr>
            <a:r>
              <a:rPr sz="1400" b="0" i="0">
                <a:solidFill>
                  <a:srgbClr val="262626"/>
                </a:solidFill>
                <a:latin typeface="Calibri"/>
              </a:rPr>
              <a:t>SE_FE = 1 / √Σ wᵢ</a:t>
            </a:r>
          </a:p>
        </p:txBody>
      </p:sp>
      <p:sp>
        <p:nvSpPr>
          <p:cNvPr id="7" name="Rounded Rectangle 6"/>
          <p:cNvSpPr/>
          <p:nvPr/>
        </p:nvSpPr>
        <p:spPr>
          <a:xfrm>
            <a:off x="822960" y="3090672"/>
            <a:ext cx="6583680" cy="1417320"/>
          </a:xfrm>
          <a:prstGeom prst="roundRect">
            <a:avLst>
              <a:gd name="adj" fmla="val 6000"/>
            </a:avLst>
          </a:prstGeom>
          <a:solidFill>
            <a:srgbClr val="F2F2F2"/>
          </a:solidFill>
          <a:ln>
            <a:noFill/>
          </a:ln>
        </p:spPr>
        <p:txBody>
          <a:bodyPr rtlCol="0" anchor="ctr"/>
          <a:lstStyle/>
          <a:p>
            <a:endParaRPr/>
          </a:p>
        </p:txBody>
      </p:sp>
      <p:sp>
        <p:nvSpPr>
          <p:cNvPr id="8" name="TextBox 7"/>
          <p:cNvSpPr txBox="1"/>
          <p:nvPr/>
        </p:nvSpPr>
        <p:spPr>
          <a:xfrm>
            <a:off x="932688" y="3200400"/>
            <a:ext cx="6364224" cy="1197863"/>
          </a:xfrm>
          <a:prstGeom prst="rect">
            <a:avLst/>
          </a:prstGeom>
          <a:noFill/>
        </p:spPr>
        <p:txBody>
          <a:bodyPr wrap="square" lIns="45720" rIns="45720" anchor="t">
            <a:noAutofit/>
          </a:bodyPr>
          <a:lstStyle/>
          <a:p>
            <a:pPr algn="l">
              <a:spcAft>
                <a:spcPts val="400"/>
              </a:spcAft>
            </a:pPr>
            <a:r>
              <a:rPr sz="1400" b="1" i="0">
                <a:solidFill>
                  <a:srgbClr val="CE1E82"/>
                </a:solidFill>
                <a:latin typeface="Calibri"/>
              </a:rPr>
              <a:t>Heterogeneity</a:t>
            </a:r>
          </a:p>
          <a:p>
            <a:pPr algn="l">
              <a:spcAft>
                <a:spcPts val="300"/>
              </a:spcAft>
            </a:pPr>
            <a:r>
              <a:rPr sz="1400" b="0" i="0">
                <a:solidFill>
                  <a:srgbClr val="262626"/>
                </a:solidFill>
                <a:latin typeface="Calibri"/>
              </a:rPr>
              <a:t>Q = Σ wᵢ (zᵢ − z̄_FE)²</a:t>
            </a:r>
          </a:p>
          <a:p>
            <a:pPr algn="l">
              <a:spcAft>
                <a:spcPts val="300"/>
              </a:spcAft>
            </a:pPr>
            <a:r>
              <a:rPr sz="1400" b="0" i="0">
                <a:solidFill>
                  <a:srgbClr val="262626"/>
                </a:solidFill>
                <a:latin typeface="Calibri"/>
              </a:rPr>
              <a:t>I² = max{0, (Q − (k − 1)) / Q} × 100%</a:t>
            </a:r>
          </a:p>
          <a:p>
            <a:pPr algn="l">
              <a:spcAft>
                <a:spcPts val="300"/>
              </a:spcAft>
            </a:pPr>
            <a:r>
              <a:rPr sz="1400" b="0" i="0">
                <a:solidFill>
                  <a:srgbClr val="262626"/>
                </a:solidFill>
                <a:latin typeface="Calibri"/>
              </a:rPr>
              <a:t>τ² = max{0, (Q − (k − 1)) / C},  C = Σ wᵢ − Σ wᵢ² / Σ wᵢ   (DerSimonian &amp; Laird, 1986)</a:t>
            </a:r>
          </a:p>
        </p:txBody>
      </p:sp>
      <p:sp>
        <p:nvSpPr>
          <p:cNvPr id="9" name="Rounded Rectangle 8"/>
          <p:cNvSpPr/>
          <p:nvPr/>
        </p:nvSpPr>
        <p:spPr>
          <a:xfrm>
            <a:off x="822960" y="4626864"/>
            <a:ext cx="6583680" cy="1417320"/>
          </a:xfrm>
          <a:prstGeom prst="roundRect">
            <a:avLst>
              <a:gd name="adj" fmla="val 6000"/>
            </a:avLst>
          </a:prstGeom>
          <a:solidFill>
            <a:srgbClr val="FBEDF5"/>
          </a:solidFill>
          <a:ln>
            <a:noFill/>
          </a:ln>
        </p:spPr>
        <p:txBody>
          <a:bodyPr rtlCol="0" anchor="ctr"/>
          <a:lstStyle/>
          <a:p>
            <a:endParaRPr/>
          </a:p>
        </p:txBody>
      </p:sp>
      <p:sp>
        <p:nvSpPr>
          <p:cNvPr id="10" name="TextBox 9"/>
          <p:cNvSpPr txBox="1"/>
          <p:nvPr/>
        </p:nvSpPr>
        <p:spPr>
          <a:xfrm>
            <a:off x="932688" y="4736592"/>
            <a:ext cx="6364224" cy="1197863"/>
          </a:xfrm>
          <a:prstGeom prst="rect">
            <a:avLst/>
          </a:prstGeom>
          <a:noFill/>
        </p:spPr>
        <p:txBody>
          <a:bodyPr wrap="square" lIns="45720" rIns="45720" anchor="t">
            <a:noAutofit/>
          </a:bodyPr>
          <a:lstStyle/>
          <a:p>
            <a:pPr algn="l">
              <a:spcAft>
                <a:spcPts val="400"/>
              </a:spcAft>
            </a:pPr>
            <a:r>
              <a:rPr sz="1400" b="1" i="0">
                <a:solidFill>
                  <a:srgbClr val="CE1E82"/>
                </a:solidFill>
                <a:latin typeface="Calibri"/>
              </a:rPr>
              <a:t>Random effects (reported in Table 5)</a:t>
            </a:r>
          </a:p>
          <a:p>
            <a:pPr algn="l">
              <a:spcAft>
                <a:spcPts val="300"/>
              </a:spcAft>
            </a:pPr>
            <a:r>
              <a:rPr sz="1400" b="0" i="0">
                <a:solidFill>
                  <a:srgbClr val="262626"/>
                </a:solidFill>
                <a:latin typeface="Calibri"/>
              </a:rPr>
              <a:t>wᵢ∗ = 1 / (vᵢ + τ²)</a:t>
            </a:r>
          </a:p>
          <a:p>
            <a:pPr algn="l">
              <a:spcAft>
                <a:spcPts val="300"/>
              </a:spcAft>
            </a:pPr>
            <a:r>
              <a:rPr sz="1400" b="0" i="0">
                <a:solidFill>
                  <a:srgbClr val="262626"/>
                </a:solidFill>
                <a:latin typeface="Calibri"/>
              </a:rPr>
              <a:t>z̄_RE = Σ wᵢ∗ zᵢ / Σ wᵢ∗,   SE_RE = 1 / √Σ wᵢ∗</a:t>
            </a:r>
          </a:p>
          <a:p>
            <a:pPr algn="l">
              <a:spcAft>
                <a:spcPts val="300"/>
              </a:spcAft>
            </a:pPr>
            <a:r>
              <a:rPr sz="1400" b="0" i="0">
                <a:solidFill>
                  <a:srgbClr val="262626"/>
                </a:solidFill>
                <a:latin typeface="Calibri"/>
              </a:rPr>
              <a:t>Z = z̄_RE / SE_RE (two-sided p);  95% CI = z̄_RE ± 1.96 SE_RE</a:t>
            </a:r>
          </a:p>
          <a:p>
            <a:pPr algn="l">
              <a:spcAft>
                <a:spcPts val="300"/>
              </a:spcAft>
            </a:pPr>
            <a:r>
              <a:rPr sz="1400" b="0" i="0">
                <a:solidFill>
                  <a:srgbClr val="262626"/>
                </a:solidFill>
                <a:latin typeface="Calibri"/>
              </a:rPr>
              <a:t>r̄ = tanh(z̄), limits back-transformed the same way</a:t>
            </a:r>
          </a:p>
        </p:txBody>
      </p:sp>
      <p:sp>
        <p:nvSpPr>
          <p:cNvPr id="11" name="Rounded Rectangle 10"/>
          <p:cNvSpPr/>
          <p:nvPr/>
        </p:nvSpPr>
        <p:spPr>
          <a:xfrm>
            <a:off x="7635240" y="1554480"/>
            <a:ext cx="3474720" cy="2148840"/>
          </a:xfrm>
          <a:prstGeom prst="roundRect">
            <a:avLst>
              <a:gd name="adj" fmla="val 6000"/>
            </a:avLst>
          </a:prstGeom>
          <a:solidFill>
            <a:srgbClr val="F2F2F2"/>
          </a:solidFill>
          <a:ln>
            <a:noFill/>
          </a:ln>
        </p:spPr>
        <p:txBody>
          <a:bodyPr rtlCol="0" anchor="ctr"/>
          <a:lstStyle/>
          <a:p>
            <a:endParaRPr/>
          </a:p>
        </p:txBody>
      </p:sp>
      <p:sp>
        <p:nvSpPr>
          <p:cNvPr id="12" name="TextBox 11"/>
          <p:cNvSpPr txBox="1"/>
          <p:nvPr/>
        </p:nvSpPr>
        <p:spPr>
          <a:xfrm>
            <a:off x="7763256" y="1682495"/>
            <a:ext cx="3218687" cy="1892807"/>
          </a:xfrm>
          <a:prstGeom prst="rect">
            <a:avLst/>
          </a:prstGeom>
          <a:noFill/>
        </p:spPr>
        <p:txBody>
          <a:bodyPr wrap="square" lIns="45720" rIns="45720" anchor="t">
            <a:noAutofit/>
          </a:bodyPr>
          <a:lstStyle/>
          <a:p>
            <a:pPr algn="l">
              <a:spcAft>
                <a:spcPts val="400"/>
              </a:spcAft>
            </a:pPr>
            <a:r>
              <a:rPr sz="1350" b="1" i="0">
                <a:solidFill>
                  <a:srgbClr val="CE1E82"/>
                </a:solidFill>
                <a:latin typeface="Calibri"/>
              </a:rPr>
              <a:t>Conventions</a:t>
            </a:r>
          </a:p>
          <a:p>
            <a:pPr algn="l">
              <a:spcAft>
                <a:spcPts val="400"/>
              </a:spcAft>
            </a:pPr>
            <a:r>
              <a:rPr sz="1100" b="0" i="0">
                <a:solidFill>
                  <a:srgbClr val="262626"/>
                </a:solidFill>
                <a:latin typeface="Calibri"/>
              </a:rPr>
              <a:t>k = 1: the study’s own estimate and CI, flagged as single-study evidence · k = 0: not estimable</a:t>
            </a:r>
          </a:p>
          <a:p>
            <a:pPr algn="l">
              <a:spcAft>
                <a:spcPts val="400"/>
              </a:spcAft>
            </a:pPr>
            <a:r>
              <a:rPr sz="1100" b="0" i="0">
                <a:solidFill>
                  <a:srgbClr val="262626"/>
                </a:solidFill>
                <a:latin typeface="Calibri"/>
              </a:rPr>
              <a:t>Q ≤ k − 1 sets τ² = I² = 0 (a two-study pool with I² = 0 is not evidence of homogeneity)</a:t>
            </a:r>
          </a:p>
          <a:p>
            <a:pPr algn="l">
              <a:spcAft>
                <a:spcPts val="400"/>
              </a:spcAft>
            </a:pPr>
            <a:r>
              <a:rPr sz="1100" b="0" i="0">
                <a:solidFill>
                  <a:srgbClr val="262626"/>
                </a:solidFill>
                <a:latin typeface="Calibri"/>
              </a:rPr>
              <a:t>One effect size per study and criterion, so k = number of studies</a:t>
            </a:r>
          </a:p>
        </p:txBody>
      </p:sp>
      <p:sp>
        <p:nvSpPr>
          <p:cNvPr id="13" name="Rounded Rectangle 12"/>
          <p:cNvSpPr/>
          <p:nvPr/>
        </p:nvSpPr>
        <p:spPr>
          <a:xfrm>
            <a:off x="7635240" y="3886200"/>
            <a:ext cx="3474720" cy="2194560"/>
          </a:xfrm>
          <a:prstGeom prst="roundRect">
            <a:avLst>
              <a:gd name="adj" fmla="val 6000"/>
            </a:avLst>
          </a:prstGeom>
          <a:solidFill>
            <a:srgbClr val="FBEDF5"/>
          </a:solidFill>
          <a:ln>
            <a:noFill/>
          </a:ln>
        </p:spPr>
        <p:txBody>
          <a:bodyPr rtlCol="0" anchor="ctr"/>
          <a:lstStyle/>
          <a:p>
            <a:endParaRPr/>
          </a:p>
        </p:txBody>
      </p:sp>
      <p:sp>
        <p:nvSpPr>
          <p:cNvPr id="14" name="TextBox 13"/>
          <p:cNvSpPr txBox="1"/>
          <p:nvPr/>
        </p:nvSpPr>
        <p:spPr>
          <a:xfrm>
            <a:off x="7763256" y="4014215"/>
            <a:ext cx="3218687" cy="1938528"/>
          </a:xfrm>
          <a:prstGeom prst="rect">
            <a:avLst/>
          </a:prstGeom>
          <a:noFill/>
        </p:spPr>
        <p:txBody>
          <a:bodyPr wrap="square" lIns="45720" rIns="45720" anchor="t">
            <a:noAutofit/>
          </a:bodyPr>
          <a:lstStyle/>
          <a:p>
            <a:pPr algn="l">
              <a:spcAft>
                <a:spcPts val="400"/>
              </a:spcAft>
            </a:pPr>
            <a:r>
              <a:rPr sz="1350" b="1" i="0">
                <a:solidFill>
                  <a:srgbClr val="CE1E82"/>
                </a:solidFill>
                <a:latin typeface="Calibri"/>
              </a:rPr>
              <a:t>Retention and sensitivity</a:t>
            </a:r>
          </a:p>
          <a:p>
            <a:pPr algn="l">
              <a:spcAft>
                <a:spcPts val="400"/>
              </a:spcAft>
            </a:pPr>
            <a:r>
              <a:rPr sz="1100" b="1" i="0">
                <a:solidFill>
                  <a:srgbClr val="262626"/>
                </a:solidFill>
                <a:latin typeface="Calibri"/>
              </a:rPr>
              <a:t>Retained: </a:t>
            </a:r>
            <a:r>
              <a:rPr sz="1100" b="0" i="0">
                <a:solidFill>
                  <a:srgbClr val="262626"/>
                </a:solidFill>
                <a:latin typeface="Calibri"/>
              </a:rPr>
              <a:t>best predictor in the inferential-only weight analysis AND random-effects r̄ &gt; 0 with p &lt; .05</a:t>
            </a:r>
          </a:p>
          <a:p>
            <a:pPr algn="l">
              <a:spcAft>
                <a:spcPts val="400"/>
              </a:spcAft>
            </a:pPr>
            <a:r>
              <a:rPr sz="1100" b="1" i="0">
                <a:solidFill>
                  <a:srgbClr val="262626"/>
                </a:solidFill>
                <a:latin typeface="Calibri"/>
              </a:rPr>
              <a:t>Sensitivity: </a:t>
            </a:r>
            <a:r>
              <a:rPr sz="1100" b="0" i="0">
                <a:solidFill>
                  <a:srgbClr val="262626"/>
                </a:solidFill>
                <a:latin typeface="Calibri"/>
              </a:rPr>
              <a:t>fixed-effect weighting; re-pooling without the conjoint, the dyadic or the macro rows → 10 / 5 / 7 / 7 criteria retained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1880" y="274320"/>
            <a:ext cx="7498079" cy="1143000"/>
          </a:xfrm>
        </p:spPr>
        <p:txBody>
          <a:bodyPr wrap="square" anchor="ctr"/>
          <a:lstStyle/>
          <a:p>
            <a:pPr algn="ctr"/>
            <a:r>
              <a:rPr sz="2800" b="1">
                <a:solidFill>
                  <a:srgbClr val="26303C"/>
                </a:solidFill>
                <a:latin typeface="Calibri Light"/>
              </a:rPr>
              <a:t>A7 · Worked example: team composition and balance (k = 5)</a:t>
            </a:r>
          </a:p>
        </p:txBody>
      </p:sp>
      <p:sp>
        <p:nvSpPr>
          <p:cNvPr id="4" name="Slide Number Placeholder"/>
          <p:cNvSpPr>
            <a:spLocks noGrp="1"/>
          </p:cNvSpPr>
          <p:nvPr>
            <p:ph type="sldNum" sz="quarter" idx="12"/>
          </p:nvPr>
        </p:nvSpPr>
        <p:spPr/>
        <p:txBody>
          <a:bodyPr/>
          <a:lstStyle/>
          <a:p>
            <a:fld id="{28C4B9FD-BBCD-4D20-BE68-D5FD8F544B57}" type="slidenum">
              <a:rPr lang="el-GR" smtClean="0"/>
              <a:pPr/>
              <a:t>32</a:t>
            </a:fld>
            <a:endParaRPr lang="el-GR" dirty="0"/>
          </a:p>
        </p:txBody>
      </p:sp>
      <p:graphicFrame>
        <p:nvGraphicFramePr>
          <p:cNvPr id="5" name="Table 4"/>
          <p:cNvGraphicFramePr>
            <a:graphicFrameLocks noGrp="1"/>
          </p:cNvGraphicFramePr>
          <p:nvPr/>
        </p:nvGraphicFramePr>
        <p:xfrm>
          <a:off x="822960" y="1554480"/>
          <a:ext cx="10286995" cy="2560320"/>
        </p:xfrm>
        <a:graphic>
          <a:graphicData uri="http://schemas.openxmlformats.org/drawingml/2006/table">
            <a:tbl>
              <a:tblPr>
                <a:tableStyleId>{2D5ABB26-0587-4C30-8999-92F81FD0307C}</a:tableStyleId>
              </a:tblPr>
              <a:tblGrid>
                <a:gridCol w="2510224">
                  <a:extLst>
                    <a:ext uri="{9D8B030D-6E8A-4147-A177-3AD203B41FA5}">
                      <a16:colId xmlns:a16="http://schemas.microsoft.com/office/drawing/2014/main" val="20000"/>
                    </a:ext>
                  </a:extLst>
                </a:gridCol>
                <a:gridCol w="2264124">
                  <a:extLst>
                    <a:ext uri="{9D8B030D-6E8A-4147-A177-3AD203B41FA5}">
                      <a16:colId xmlns:a16="http://schemas.microsoft.com/office/drawing/2014/main" val="20001"/>
                    </a:ext>
                  </a:extLst>
                </a:gridCol>
                <a:gridCol w="738301">
                  <a:extLst>
                    <a:ext uri="{9D8B030D-6E8A-4147-A177-3AD203B41FA5}">
                      <a16:colId xmlns:a16="http://schemas.microsoft.com/office/drawing/2014/main" val="20002"/>
                    </a:ext>
                  </a:extLst>
                </a:gridCol>
                <a:gridCol w="738301">
                  <a:extLst>
                    <a:ext uri="{9D8B030D-6E8A-4147-A177-3AD203B41FA5}">
                      <a16:colId xmlns:a16="http://schemas.microsoft.com/office/drawing/2014/main" val="20003"/>
                    </a:ext>
                  </a:extLst>
                </a:gridCol>
                <a:gridCol w="689081">
                  <a:extLst>
                    <a:ext uri="{9D8B030D-6E8A-4147-A177-3AD203B41FA5}">
                      <a16:colId xmlns:a16="http://schemas.microsoft.com/office/drawing/2014/main" val="20004"/>
                    </a:ext>
                  </a:extLst>
                </a:gridCol>
                <a:gridCol w="885961">
                  <a:extLst>
                    <a:ext uri="{9D8B030D-6E8A-4147-A177-3AD203B41FA5}">
                      <a16:colId xmlns:a16="http://schemas.microsoft.com/office/drawing/2014/main" val="20005"/>
                    </a:ext>
                  </a:extLst>
                </a:gridCol>
                <a:gridCol w="984401">
                  <a:extLst>
                    <a:ext uri="{9D8B030D-6E8A-4147-A177-3AD203B41FA5}">
                      <a16:colId xmlns:a16="http://schemas.microsoft.com/office/drawing/2014/main" val="20006"/>
                    </a:ext>
                  </a:extLst>
                </a:gridCol>
                <a:gridCol w="738301">
                  <a:extLst>
                    <a:ext uri="{9D8B030D-6E8A-4147-A177-3AD203B41FA5}">
                      <a16:colId xmlns:a16="http://schemas.microsoft.com/office/drawing/2014/main" val="20007"/>
                    </a:ext>
                  </a:extLst>
                </a:gridCol>
                <a:gridCol w="738301">
                  <a:extLst>
                    <a:ext uri="{9D8B030D-6E8A-4147-A177-3AD203B41FA5}">
                      <a16:colId xmlns:a16="http://schemas.microsoft.com/office/drawing/2014/main" val="20008"/>
                    </a:ext>
                  </a:extLst>
                </a:gridCol>
              </a:tblGrid>
              <a:tr h="365760">
                <a:tc>
                  <a:txBody>
                    <a:bodyPr/>
                    <a:lstStyle/>
                    <a:p>
                      <a:pPr algn="l"/>
                      <a:r>
                        <a:rPr sz="1150" b="1">
                          <a:solidFill>
                            <a:srgbClr val="FFFFFF"/>
                          </a:solidFill>
                          <a:latin typeface="Calibri"/>
                        </a:rPr>
                        <a:t>Study</a:t>
                      </a:r>
                    </a:p>
                  </a:txBody>
                  <a:tcPr marL="54864" marR="54864" marT="18288" marB="18288" anchor="ctr">
                    <a:solidFill>
                      <a:srgbClr val="CE1E82"/>
                    </a:solidFill>
                  </a:tcPr>
                </a:tc>
                <a:tc>
                  <a:txBody>
                    <a:bodyPr/>
                    <a:lstStyle/>
                    <a:p>
                      <a:pPr algn="l"/>
                      <a:r>
                        <a:rPr sz="1150" b="1">
                          <a:solidFill>
                            <a:srgbClr val="FFFFFF"/>
                          </a:solidFill>
                          <a:latin typeface="Calibri"/>
                        </a:rPr>
                        <a:t>Route</a:t>
                      </a:r>
                    </a:p>
                  </a:txBody>
                  <a:tcPr marL="54864" marR="54864" marT="18288" marB="18288" anchor="ctr">
                    <a:solidFill>
                      <a:srgbClr val="CE1E82"/>
                    </a:solidFill>
                  </a:tcPr>
                </a:tc>
                <a:tc>
                  <a:txBody>
                    <a:bodyPr/>
                    <a:lstStyle/>
                    <a:p>
                      <a:pPr algn="ctr"/>
                      <a:r>
                        <a:rPr sz="1150" b="1">
                          <a:solidFill>
                            <a:srgbClr val="FFFFFF"/>
                          </a:solidFill>
                          <a:latin typeface="Calibri"/>
                        </a:rPr>
                        <a:t>n</a:t>
                      </a:r>
                    </a:p>
                  </a:txBody>
                  <a:tcPr marL="54864" marR="54864" marT="18288" marB="18288" anchor="ctr">
                    <a:solidFill>
                      <a:srgbClr val="CE1E82"/>
                    </a:solidFill>
                  </a:tcPr>
                </a:tc>
                <a:tc>
                  <a:txBody>
                    <a:bodyPr/>
                    <a:lstStyle/>
                    <a:p>
                      <a:pPr algn="ctr"/>
                      <a:r>
                        <a:rPr sz="1150" b="1">
                          <a:solidFill>
                            <a:srgbClr val="FFFFFF"/>
                          </a:solidFill>
                          <a:latin typeface="Calibri"/>
                        </a:rPr>
                        <a:t>n_eff</a:t>
                      </a:r>
                    </a:p>
                  </a:txBody>
                  <a:tcPr marL="54864" marR="54864" marT="18288" marB="18288" anchor="ctr">
                    <a:solidFill>
                      <a:srgbClr val="CE1E82"/>
                    </a:solidFill>
                  </a:tcPr>
                </a:tc>
                <a:tc>
                  <a:txBody>
                    <a:bodyPr/>
                    <a:lstStyle/>
                    <a:p>
                      <a:pPr algn="ctr"/>
                      <a:r>
                        <a:rPr sz="1150" b="1">
                          <a:solidFill>
                            <a:srgbClr val="FFFFFF"/>
                          </a:solidFill>
                          <a:latin typeface="Calibri"/>
                        </a:rPr>
                        <a:t>r</a:t>
                      </a:r>
                    </a:p>
                  </a:txBody>
                  <a:tcPr marL="54864" marR="54864" marT="18288" marB="18288" anchor="ctr">
                    <a:solidFill>
                      <a:srgbClr val="CE1E82"/>
                    </a:solidFill>
                  </a:tcPr>
                </a:tc>
                <a:tc>
                  <a:txBody>
                    <a:bodyPr/>
                    <a:lstStyle/>
                    <a:p>
                      <a:pPr algn="ctr"/>
                      <a:r>
                        <a:rPr sz="1150" b="1">
                          <a:solidFill>
                            <a:srgbClr val="FFFFFF"/>
                          </a:solidFill>
                          <a:latin typeface="Calibri"/>
                        </a:rPr>
                        <a:t>zᵢ</a:t>
                      </a:r>
                    </a:p>
                  </a:txBody>
                  <a:tcPr marL="54864" marR="54864" marT="18288" marB="18288" anchor="ctr">
                    <a:solidFill>
                      <a:srgbClr val="CE1E82"/>
                    </a:solidFill>
                  </a:tcPr>
                </a:tc>
                <a:tc>
                  <a:txBody>
                    <a:bodyPr/>
                    <a:lstStyle/>
                    <a:p>
                      <a:pPr algn="ctr"/>
                      <a:r>
                        <a:rPr sz="1150" b="1">
                          <a:solidFill>
                            <a:srgbClr val="FFFFFF"/>
                          </a:solidFill>
                          <a:latin typeface="Calibri"/>
                        </a:rPr>
                        <a:t>vᵢ</a:t>
                      </a:r>
                    </a:p>
                  </a:txBody>
                  <a:tcPr marL="54864" marR="54864" marT="18288" marB="18288" anchor="ctr">
                    <a:solidFill>
                      <a:srgbClr val="CE1E82"/>
                    </a:solidFill>
                  </a:tcPr>
                </a:tc>
                <a:tc>
                  <a:txBody>
                    <a:bodyPr/>
                    <a:lstStyle/>
                    <a:p>
                      <a:pPr algn="ctr"/>
                      <a:r>
                        <a:rPr sz="1150" b="1">
                          <a:solidFill>
                            <a:srgbClr val="FFFFFF"/>
                          </a:solidFill>
                          <a:latin typeface="Calibri"/>
                        </a:rPr>
                        <a:t>wᵢ</a:t>
                      </a:r>
                    </a:p>
                  </a:txBody>
                  <a:tcPr marL="54864" marR="54864" marT="18288" marB="18288" anchor="ctr">
                    <a:solidFill>
                      <a:srgbClr val="CE1E82"/>
                    </a:solidFill>
                  </a:tcPr>
                </a:tc>
                <a:tc>
                  <a:txBody>
                    <a:bodyPr/>
                    <a:lstStyle/>
                    <a:p>
                      <a:pPr algn="ctr"/>
                      <a:r>
                        <a:rPr sz="1150" b="1">
                          <a:solidFill>
                            <a:srgbClr val="FFFFFF"/>
                          </a:solidFill>
                          <a:latin typeface="Calibri"/>
                        </a:rPr>
                        <a:t>wᵢ∗</a:t>
                      </a:r>
                    </a:p>
                  </a:txBody>
                  <a:tcPr marL="54864" marR="54864" marT="18288" marB="18288" anchor="ctr">
                    <a:solidFill>
                      <a:srgbClr val="CE1E82"/>
                    </a:solidFill>
                  </a:tcPr>
                </a:tc>
                <a:extLst>
                  <a:ext uri="{0D108BD9-81ED-4DB2-BD59-A6C34878D82A}">
                    <a16:rowId xmlns:a16="http://schemas.microsoft.com/office/drawing/2014/main" val="10000"/>
                  </a:ext>
                </a:extLst>
              </a:tr>
              <a:tr h="365760">
                <a:tc>
                  <a:txBody>
                    <a:bodyPr/>
                    <a:lstStyle/>
                    <a:p>
                      <a:pPr algn="l"/>
                      <a:r>
                        <a:rPr sz="1150" b="0">
                          <a:solidFill>
                            <a:srgbClr val="262626"/>
                          </a:solidFill>
                          <a:latin typeface="Calibri"/>
                        </a:rPr>
                        <a:t>Kirsch et al. (2009)</a:t>
                      </a:r>
                    </a:p>
                  </a:txBody>
                  <a:tcPr marL="54864" marR="54864" marT="18288" marB="18288" anchor="ctr">
                    <a:lnB w="6350">
                      <a:solidFill>
                        <a:srgbClr val="D9D9D9"/>
                      </a:solidFill>
                    </a:lnB>
                    <a:noFill/>
                  </a:tcPr>
                </a:tc>
                <a:tc>
                  <a:txBody>
                    <a:bodyPr/>
                    <a:lstStyle/>
                    <a:p>
                      <a:pPr algn="l"/>
                      <a:r>
                        <a:rPr sz="1150" b="0">
                          <a:solidFill>
                            <a:srgbClr val="262626"/>
                          </a:solidFill>
                          <a:latin typeface="Calibri"/>
                        </a:rPr>
                        <a:t>Rare-events logit z/√n</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405</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405</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.14</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0.1358</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0.00249</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402</a:t>
                      </a:r>
                    </a:p>
                  </a:txBody>
                  <a:tcPr marL="54864" marR="54864" marT="18288" marB="18288" anchor="ctr">
                    <a:lnB w="6350">
                      <a:solidFill>
                        <a:srgbClr val="D9D9D9"/>
                      </a:solidFill>
                    </a:lnB>
                    <a:noFill/>
                  </a:tcPr>
                </a:tc>
                <a:tc>
                  <a:txBody>
                    <a:bodyPr/>
                    <a:lstStyle/>
                    <a:p>
                      <a:pPr algn="ctr"/>
                      <a:r>
                        <a:rPr sz="1150" b="0">
                          <a:solidFill>
                            <a:srgbClr val="262626"/>
                          </a:solidFill>
                          <a:latin typeface="Calibri"/>
                        </a:rPr>
                        <a:t>37.7</a:t>
                      </a:r>
                    </a:p>
                  </a:txBody>
                  <a:tcPr marL="54864" marR="54864" marT="18288" marB="18288" anchor="ctr">
                    <a:lnB w="6350">
                      <a:solidFill>
                        <a:srgbClr val="D9D9D9"/>
                      </a:solidFill>
                    </a:lnB>
                    <a:noFill/>
                  </a:tcPr>
                </a:tc>
                <a:extLst>
                  <a:ext uri="{0D108BD9-81ED-4DB2-BD59-A6C34878D82A}">
                    <a16:rowId xmlns:a16="http://schemas.microsoft.com/office/drawing/2014/main" val="10001"/>
                  </a:ext>
                </a:extLst>
              </a:tr>
              <a:tr h="365760">
                <a:tc>
                  <a:txBody>
                    <a:bodyPr/>
                    <a:lstStyle/>
                    <a:p>
                      <a:pPr algn="l"/>
                      <a:r>
                        <a:rPr sz="1150" b="0">
                          <a:solidFill>
                            <a:srgbClr val="262626"/>
                          </a:solidFill>
                          <a:latin typeface="Calibri"/>
                        </a:rPr>
                        <a:t>Batjargal &amp; Liu (2004)</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l"/>
                      <a:r>
                        <a:rPr sz="1150" b="0">
                          <a:solidFill>
                            <a:srgbClr val="262626"/>
                          </a:solidFill>
                          <a:latin typeface="Calibri"/>
                        </a:rPr>
                        <a:t>Pearson r, reported</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158</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158</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.45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0.4847</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0.00645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155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32.8</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extLst>
                  <a:ext uri="{0D108BD9-81ED-4DB2-BD59-A6C34878D82A}">
                    <a16:rowId xmlns:a16="http://schemas.microsoft.com/office/drawing/2014/main" val="10002"/>
                  </a:ext>
                </a:extLst>
              </a:tr>
              <a:tr h="365760">
                <a:tc>
                  <a:txBody>
                    <a:bodyPr/>
                    <a:lstStyle/>
                    <a:p>
                      <a:pPr algn="l"/>
                      <a:r>
                        <a:rPr sz="1150" b="0">
                          <a:solidFill>
                            <a:srgbClr val="262626"/>
                          </a:solidFill>
                          <a:latin typeface="Calibri"/>
                        </a:rPr>
                        <a:t>Hsu (2007)</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l"/>
                      <a:r>
                        <a:rPr sz="1150" b="0">
                          <a:solidFill>
                            <a:srgbClr val="262626"/>
                          </a:solidFill>
                          <a:latin typeface="Calibri"/>
                        </a:rPr>
                        <a:t>b/SE → t → r</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149</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149</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.05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0.0520</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0.00685</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146</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32.4</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extLst>
                  <a:ext uri="{0D108BD9-81ED-4DB2-BD59-A6C34878D82A}">
                    <a16:rowId xmlns:a16="http://schemas.microsoft.com/office/drawing/2014/main" val="10003"/>
                  </a:ext>
                </a:extLst>
              </a:tr>
              <a:tr h="365760">
                <a:tc>
                  <a:txBody>
                    <a:bodyPr/>
                    <a:lstStyle/>
                    <a:p>
                      <a:pPr algn="l"/>
                      <a:r>
                        <a:rPr sz="1150" b="0">
                          <a:solidFill>
                            <a:srgbClr val="262626"/>
                          </a:solidFill>
                          <a:latin typeface="Calibri"/>
                        </a:rPr>
                        <a:t>Bhattacharyya &amp; Subrahmanya (2024)</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l"/>
                      <a:r>
                        <a:rPr sz="1150" b="0">
                          <a:solidFill>
                            <a:srgbClr val="262626"/>
                          </a:solidFill>
                          <a:latin typeface="Calibri"/>
                        </a:rPr>
                        <a:t>Heckman selection z/√n</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103</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103</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.12</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0.1236</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0.01000</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100</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0">
                          <a:solidFill>
                            <a:srgbClr val="262626"/>
                          </a:solidFill>
                          <a:latin typeface="Calibri"/>
                        </a:rPr>
                        <a:t>29.4</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extLst>
                  <a:ext uri="{0D108BD9-81ED-4DB2-BD59-A6C34878D82A}">
                    <a16:rowId xmlns:a16="http://schemas.microsoft.com/office/drawing/2014/main" val="10004"/>
                  </a:ext>
                </a:extLst>
              </a:tr>
              <a:tr h="365760">
                <a:tc>
                  <a:txBody>
                    <a:bodyPr/>
                    <a:lstStyle/>
                    <a:p>
                      <a:pPr algn="l"/>
                      <a:r>
                        <a:rPr sz="1150" b="0">
                          <a:solidFill>
                            <a:srgbClr val="262626"/>
                          </a:solidFill>
                          <a:latin typeface="Calibri"/>
                        </a:rPr>
                        <a:t>Franke et al. (2008)</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l"/>
                      <a:r>
                        <a:rPr sz="1150" b="0">
                          <a:solidFill>
                            <a:srgbClr val="262626"/>
                          </a:solidFill>
                          <a:latin typeface="Calibri"/>
                        </a:rPr>
                        <a:t>Conjoint choice model z/√N</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1,020</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dirty="0">
                          <a:solidFill>
                            <a:srgbClr val="262626"/>
                          </a:solidFill>
                          <a:latin typeface="Calibri"/>
                        </a:rPr>
                        <a:t>51</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.27</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0.2812</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0.02083</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48</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tc>
                  <a:txBody>
                    <a:bodyPr/>
                    <a:lstStyle/>
                    <a:p>
                      <a:pPr algn="ctr"/>
                      <a:r>
                        <a:rPr sz="1150" b="0">
                          <a:solidFill>
                            <a:srgbClr val="262626"/>
                          </a:solidFill>
                          <a:latin typeface="Calibri"/>
                        </a:rPr>
                        <a:t>22.3</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noFill/>
                  </a:tcPr>
                </a:tc>
                <a:extLst>
                  <a:ext uri="{0D108BD9-81ED-4DB2-BD59-A6C34878D82A}">
                    <a16:rowId xmlns:a16="http://schemas.microsoft.com/office/drawing/2014/main" val="10005"/>
                  </a:ext>
                </a:extLst>
              </a:tr>
              <a:tr h="365760">
                <a:tc>
                  <a:txBody>
                    <a:bodyPr/>
                    <a:lstStyle/>
                    <a:p>
                      <a:pPr algn="l"/>
                      <a:r>
                        <a:rPr sz="1150" b="1">
                          <a:solidFill>
                            <a:srgbClr val="262626"/>
                          </a:solidFill>
                          <a:latin typeface="Calibri"/>
                        </a:rPr>
                        <a:t>Σ</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l"/>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endParaRP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1">
                          <a:solidFill>
                            <a:srgbClr val="262626"/>
                          </a:solidFill>
                          <a:latin typeface="Calibri"/>
                        </a:rPr>
                        <a:t>851</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tc>
                  <a:txBody>
                    <a:bodyPr/>
                    <a:lstStyle/>
                    <a:p>
                      <a:pPr algn="ctr"/>
                      <a:r>
                        <a:rPr sz="1150" b="1" dirty="0">
                          <a:solidFill>
                            <a:srgbClr val="262626"/>
                          </a:solidFill>
                          <a:latin typeface="Calibri"/>
                        </a:rPr>
                        <a:t>154.6</a:t>
                      </a:r>
                    </a:p>
                  </a:txBody>
                  <a:tcPr marL="54864" marR="54864" marT="18288" marB="18288" anchor="ctr">
                    <a:lnT w="6350" cap="flat" cmpd="sng" algn="ctr">
                      <a:solidFill>
                        <a:srgbClr val="D9D9D9"/>
                      </a:solidFill>
                      <a:prstDash val="solid"/>
                      <a:round/>
                      <a:headEnd type="none" w="med" len="med"/>
                      <a:tailEnd type="none" w="med" len="med"/>
                    </a:lnT>
                    <a:lnB w="6350">
                      <a:solidFill>
                        <a:srgbClr val="D9D9D9"/>
                      </a:solidFill>
                    </a:lnB>
                    <a:solidFill>
                      <a:srgbClr val="F7F7F7"/>
                    </a:solidFill>
                  </a:tcPr>
                </a:tc>
                <a:extLst>
                  <a:ext uri="{0D108BD9-81ED-4DB2-BD59-A6C34878D82A}">
                    <a16:rowId xmlns:a16="http://schemas.microsoft.com/office/drawing/2014/main" val="10006"/>
                  </a:ext>
                </a:extLst>
              </a:tr>
            </a:tbl>
          </a:graphicData>
        </a:graphic>
      </p:graphicFrame>
      <p:sp>
        <p:nvSpPr>
          <p:cNvPr id="6" name="Rounded Rectangle 5"/>
          <p:cNvSpPr/>
          <p:nvPr/>
        </p:nvSpPr>
        <p:spPr>
          <a:xfrm>
            <a:off x="822960" y="4297680"/>
            <a:ext cx="3291840" cy="1600200"/>
          </a:xfrm>
          <a:prstGeom prst="roundRect">
            <a:avLst>
              <a:gd name="adj" fmla="val 6000"/>
            </a:avLst>
          </a:prstGeom>
          <a:solidFill>
            <a:srgbClr val="F2F2F2"/>
          </a:solidFill>
          <a:ln>
            <a:noFill/>
          </a:ln>
        </p:spPr>
        <p:txBody>
          <a:bodyPr rtlCol="0" anchor="ctr"/>
          <a:lstStyle/>
          <a:p>
            <a:endParaRPr/>
          </a:p>
        </p:txBody>
      </p:sp>
      <p:sp>
        <p:nvSpPr>
          <p:cNvPr id="7" name="TextBox 6"/>
          <p:cNvSpPr txBox="1"/>
          <p:nvPr/>
        </p:nvSpPr>
        <p:spPr>
          <a:xfrm>
            <a:off x="932688" y="4407408"/>
            <a:ext cx="3072384" cy="1380743"/>
          </a:xfrm>
          <a:prstGeom prst="rect">
            <a:avLst/>
          </a:prstGeom>
          <a:noFill/>
        </p:spPr>
        <p:txBody>
          <a:bodyPr wrap="square" lIns="45720" rIns="45720" anchor="t">
            <a:noAutofit/>
          </a:bodyPr>
          <a:lstStyle/>
          <a:p>
            <a:pPr algn="l">
              <a:spcAft>
                <a:spcPts val="400"/>
              </a:spcAft>
            </a:pPr>
            <a:r>
              <a:rPr sz="1300" b="1" i="0">
                <a:solidFill>
                  <a:srgbClr val="CE1E82"/>
                </a:solidFill>
                <a:latin typeface="Calibri"/>
              </a:rPr>
              <a:t>Fixed effect</a:t>
            </a:r>
          </a:p>
          <a:p>
            <a:pPr algn="l">
              <a:spcAft>
                <a:spcPts val="400"/>
              </a:spcAft>
            </a:pPr>
            <a:r>
              <a:rPr sz="1150" b="0" i="0">
                <a:solidFill>
                  <a:srgbClr val="262626"/>
                </a:solidFill>
                <a:latin typeface="Calibri"/>
              </a:rPr>
              <a:t>z̄_FE = 163.19 / 851 = 0.1918;  SE = 1/√851 = 0.0343</a:t>
            </a:r>
          </a:p>
          <a:p>
            <a:pPr algn="l">
              <a:spcAft>
                <a:spcPts val="400"/>
              </a:spcAft>
            </a:pPr>
            <a:r>
              <a:rPr sz="1150" b="0" i="0">
                <a:solidFill>
                  <a:srgbClr val="262626"/>
                </a:solidFill>
                <a:latin typeface="Calibri"/>
              </a:rPr>
              <a:t>r̄_FE = tanh(0.1918) = 0.19, 95% CI [0.12, 0.25]</a:t>
            </a:r>
          </a:p>
        </p:txBody>
      </p:sp>
      <p:sp>
        <p:nvSpPr>
          <p:cNvPr id="8" name="Rounded Rectangle 7"/>
          <p:cNvSpPr/>
          <p:nvPr/>
        </p:nvSpPr>
        <p:spPr>
          <a:xfrm>
            <a:off x="4297680" y="4297680"/>
            <a:ext cx="3291840" cy="1600200"/>
          </a:xfrm>
          <a:prstGeom prst="roundRect">
            <a:avLst>
              <a:gd name="adj" fmla="val 6000"/>
            </a:avLst>
          </a:prstGeom>
          <a:solidFill>
            <a:srgbClr val="F2F2F2"/>
          </a:solidFill>
          <a:ln>
            <a:noFill/>
          </a:ln>
        </p:spPr>
        <p:txBody>
          <a:bodyPr rtlCol="0" anchor="ctr"/>
          <a:lstStyle/>
          <a:p>
            <a:endParaRPr/>
          </a:p>
        </p:txBody>
      </p:sp>
      <p:sp>
        <p:nvSpPr>
          <p:cNvPr id="9" name="TextBox 8"/>
          <p:cNvSpPr txBox="1"/>
          <p:nvPr/>
        </p:nvSpPr>
        <p:spPr>
          <a:xfrm>
            <a:off x="4407408" y="4407408"/>
            <a:ext cx="3072384" cy="1380743"/>
          </a:xfrm>
          <a:prstGeom prst="rect">
            <a:avLst/>
          </a:prstGeom>
          <a:noFill/>
        </p:spPr>
        <p:txBody>
          <a:bodyPr wrap="square" lIns="45720" rIns="45720" anchor="t">
            <a:noAutofit/>
          </a:bodyPr>
          <a:lstStyle/>
          <a:p>
            <a:pPr algn="l">
              <a:spcAft>
                <a:spcPts val="400"/>
              </a:spcAft>
            </a:pPr>
            <a:r>
              <a:rPr sz="1300" b="1" i="0">
                <a:solidFill>
                  <a:srgbClr val="CE1E82"/>
                </a:solidFill>
                <a:latin typeface="Calibri"/>
              </a:rPr>
              <a:t>Heterogeneity</a:t>
            </a:r>
          </a:p>
          <a:p>
            <a:pPr algn="l">
              <a:spcAft>
                <a:spcPts val="400"/>
              </a:spcAft>
            </a:pPr>
            <a:r>
              <a:rPr sz="1150" b="0" i="0">
                <a:solidFill>
                  <a:srgbClr val="262626"/>
                </a:solidFill>
                <a:latin typeface="Calibri"/>
              </a:rPr>
              <a:t>Q = 18.26 on 4 df → I² = 78%</a:t>
            </a:r>
          </a:p>
          <a:p>
            <a:pPr algn="l">
              <a:spcAft>
                <a:spcPts val="400"/>
              </a:spcAft>
            </a:pPr>
            <a:r>
              <a:rPr sz="1150" b="0" i="0">
                <a:solidFill>
                  <a:srgbClr val="262626"/>
                </a:solidFill>
                <a:latin typeface="Calibri"/>
              </a:rPr>
              <a:t>C = 593.4 → τ² = (18.26 − 4)/593.4 = 0.0240</a:t>
            </a:r>
          </a:p>
          <a:p>
            <a:pPr algn="l">
              <a:spcAft>
                <a:spcPts val="400"/>
              </a:spcAft>
            </a:pPr>
            <a:r>
              <a:rPr sz="1150" b="0" i="0">
                <a:solidFill>
                  <a:srgbClr val="262626"/>
                </a:solidFill>
                <a:latin typeface="Calibri"/>
              </a:rPr>
              <a:t>τ² ≫ vᵢ, so the RE weights are nearly equal (22–38)</a:t>
            </a:r>
          </a:p>
        </p:txBody>
      </p:sp>
      <p:sp>
        <p:nvSpPr>
          <p:cNvPr id="10" name="Rounded Rectangle 9"/>
          <p:cNvSpPr/>
          <p:nvPr/>
        </p:nvSpPr>
        <p:spPr>
          <a:xfrm>
            <a:off x="7772400" y="4297680"/>
            <a:ext cx="3337560" cy="1600200"/>
          </a:xfrm>
          <a:prstGeom prst="roundRect">
            <a:avLst>
              <a:gd name="adj" fmla="val 6000"/>
            </a:avLst>
          </a:prstGeom>
          <a:solidFill>
            <a:srgbClr val="FBEDF5"/>
          </a:solidFill>
          <a:ln>
            <a:noFill/>
          </a:ln>
        </p:spPr>
        <p:txBody>
          <a:bodyPr rtlCol="0" anchor="ctr"/>
          <a:lstStyle/>
          <a:p>
            <a:endParaRPr/>
          </a:p>
        </p:txBody>
      </p:sp>
      <p:sp>
        <p:nvSpPr>
          <p:cNvPr id="11" name="TextBox 10"/>
          <p:cNvSpPr txBox="1"/>
          <p:nvPr/>
        </p:nvSpPr>
        <p:spPr>
          <a:xfrm>
            <a:off x="7882127" y="4407408"/>
            <a:ext cx="3118104" cy="1380743"/>
          </a:xfrm>
          <a:prstGeom prst="rect">
            <a:avLst/>
          </a:prstGeom>
          <a:noFill/>
        </p:spPr>
        <p:txBody>
          <a:bodyPr wrap="square" lIns="45720" rIns="45720" anchor="t">
            <a:noAutofit/>
          </a:bodyPr>
          <a:lstStyle/>
          <a:p>
            <a:pPr algn="l">
              <a:spcAft>
                <a:spcPts val="400"/>
              </a:spcAft>
            </a:pPr>
            <a:r>
              <a:rPr sz="1300" b="1" i="0">
                <a:solidFill>
                  <a:srgbClr val="CE1E82"/>
                </a:solidFill>
                <a:latin typeface="Calibri"/>
              </a:rPr>
              <a:t>Random effects → Table 5</a:t>
            </a:r>
          </a:p>
          <a:p>
            <a:pPr algn="l">
              <a:spcAft>
                <a:spcPts val="400"/>
              </a:spcAft>
            </a:pPr>
            <a:r>
              <a:rPr sz="1150" b="0" i="0">
                <a:solidFill>
                  <a:srgbClr val="262626"/>
                </a:solidFill>
                <a:latin typeface="Calibri"/>
              </a:rPr>
              <a:t>z̄_RE = 0.2110;  SE_RE = 1/√154.6 = 0.0804</a:t>
            </a:r>
          </a:p>
          <a:p>
            <a:pPr algn="l">
              <a:spcAft>
                <a:spcPts val="400"/>
              </a:spcAft>
            </a:pPr>
            <a:r>
              <a:rPr sz="1150" b="0" i="0">
                <a:solidFill>
                  <a:srgbClr val="262626"/>
                </a:solidFill>
                <a:latin typeface="Calibri"/>
              </a:rPr>
              <a:t>Z = 2.62, p = 0.009</a:t>
            </a:r>
          </a:p>
          <a:p>
            <a:pPr algn="l">
              <a:spcAft>
                <a:spcPts val="400"/>
              </a:spcAft>
            </a:pPr>
            <a:r>
              <a:rPr sz="1150" b="0" i="0">
                <a:solidFill>
                  <a:srgbClr val="262626"/>
                </a:solidFill>
                <a:latin typeface="Calibri"/>
              </a:rPr>
              <a:t>r̄_RE = tanh(0.2110) = 0.21, 95% CI [0.05, 0.35]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C1799F7-B698-4182-9425-05B70A6FFCD6}" vid="{1CE26449-DB6F-4F43-97D8-53CDEB0810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1D4B1106-E4A1-4442-8106-65CE84E60FEF}">
  <we:reference id="wa200010725" version="1.0.0.1" store="el-GR" storeType="OMEX"/>
  <we:alternateReferences>
    <we:reference id="WA200010725" version="1.0.0.1" store="WA200010725"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6748555-2D0D-4F33-92EC-046F0A2CAE5F}">
  <we:reference id="wa200010001" version="1.0.0.1" store="el-GR" storeType="OMEX"/>
  <we:alternateReferences>
    <we:reference id="WA200010001" version="1.0.0.1" store="WA200010001" storeType="OMEX"/>
  </we:alternateReferences>
  <we:properties>
    <we:property name="claude.fileId" value="&quot;178de67c-8ea2-4722-8a8f-38f21f10cd2a&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Πρότυπο Παρουσίασης ΔΕ</Template>
  <TotalTime>1668</TotalTime>
  <Words>15293</Words>
  <Application>Microsoft Office PowerPoint</Application>
  <PresentationFormat>Ευρεία οθόνη</PresentationFormat>
  <Paragraphs>1467</Paragraphs>
  <Slides>32</Slides>
  <Notes>31</Notes>
  <HiddenSlides>9</HiddenSlides>
  <MMClips>0</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32</vt:i4>
      </vt:variant>
    </vt:vector>
  </HeadingPairs>
  <TitlesOfParts>
    <vt:vector size="37" baseType="lpstr">
      <vt:lpstr>Arial</vt:lpstr>
      <vt:lpstr>Calibri</vt:lpstr>
      <vt:lpstr>Calibri Light</vt:lpstr>
      <vt:lpstr>Times New Roman</vt:lpstr>
      <vt:lpstr>Office Theme</vt:lpstr>
      <vt:lpstr>Accounting Lab / DESUS Project acclab.eap.gr/desus/ </vt:lpstr>
      <vt:lpstr>Why revisit how VCs choose? Five decades of evidence (1984–2025), fragmented across methods</vt:lpstr>
      <vt:lpstr>Research questions and contributions Systematic review and meta-analysis of 69 empirical studies, 1984–2025</vt:lpstr>
      <vt:lpstr>Systematic review protocol Transparent search, explicit eligibility rules, two-reviewer screening</vt:lpstr>
      <vt:lpstr>The VC decision: stages and proxies One decision construct, measured through eight outcome proxies</vt:lpstr>
      <vt:lpstr>A taxonomy of 29 criteria in 8 clusters Derived inductively: several hundred raw labels → 29 constructs → 8 clusters</vt:lpstr>
      <vt:lpstr>Παρουσίαση του PowerPoint</vt:lpstr>
      <vt:lpstr>Παρουσίαση του PowerPoint</vt:lpstr>
      <vt:lpstr>Two lenses on the cumulative evidence Vote counting and effect-size pooling, combined in a dual retention rule</vt:lpstr>
      <vt:lpstr>A4 · From the reported statistic to r</vt:lpstr>
      <vt:lpstr>Backup: weight analysis (Table 4) Full corpus vs. inferential-only subset; core criteria highlighted</vt:lpstr>
      <vt:lpstr>Much examined is not much tested Times examined in the 69 studies: all evidence types vs. significance-tested designs</vt:lpstr>
      <vt:lpstr>Seven criteria survive both filters Random-effects pooled correlation with the VC investment decision (95% CI)</vt:lpstr>
      <vt:lpstr>From 29 criteria to a core of 7 Each filter asks for stronger evidence</vt:lpstr>
      <vt:lpstr>The integrated framework Evidence status of all 29 criteria across the eight clusters</vt:lpstr>
      <vt:lpstr>A research agenda (RQ2) Four gaps the cumulative evidence leaves open</vt:lpstr>
      <vt:lpstr>Implications for practice and policy Who should do what with the evidence</vt:lpstr>
      <vt:lpstr>Take-home messages How do VCs select start-ups to finance?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A2 · Effect sizes entering Table 5 (1/2)</vt:lpstr>
      <vt:lpstr>A3 · Effect sizes entering Table 5 (2/2)</vt:lpstr>
      <vt:lpstr>A6 · Pooling, heterogeneity and the retention rule</vt:lpstr>
      <vt:lpstr>A7 · Worked example: team composition and balance (k = 5)</vt:lpstr>
    </vt:vector>
  </TitlesOfParts>
  <Company>ΕΕΥΕΜ/ΕΑΠ</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Elias C. Stavropoulos</dc:creator>
  <cp:lastModifiedBy>ACCLAB</cp:lastModifiedBy>
  <cp:revision>124</cp:revision>
  <dcterms:created xsi:type="dcterms:W3CDTF">2016-10-18T07:42:06Z</dcterms:created>
  <dcterms:modified xsi:type="dcterms:W3CDTF">2026-09-25T06:50:27Z</dcterms:modified>
</cp:coreProperties>
</file>